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70" r:id="rId2"/>
    <p:sldId id="271" r:id="rId3"/>
    <p:sldId id="256" r:id="rId4"/>
    <p:sldId id="272" r:id="rId5"/>
    <p:sldId id="260" r:id="rId6"/>
    <p:sldId id="258" r:id="rId7"/>
    <p:sldId id="273" r:id="rId8"/>
    <p:sldId id="263" r:id="rId9"/>
    <p:sldId id="264" r:id="rId10"/>
    <p:sldId id="265" r:id="rId11"/>
    <p:sldId id="267" r:id="rId12"/>
    <p:sldId id="276" r:id="rId13"/>
    <p:sldId id="266" r:id="rId14"/>
    <p:sldId id="269" r:id="rId15"/>
    <p:sldId id="277" r:id="rId16"/>
    <p:sldId id="268"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FF00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autoAdjust="0"/>
  </p:normalViewPr>
  <p:slideViewPr>
    <p:cSldViewPr snapToGrid="0">
      <p:cViewPr varScale="1">
        <p:scale>
          <a:sx n="85" d="100"/>
          <a:sy n="85" d="100"/>
        </p:scale>
        <p:origin x="-1330" y="-72"/>
      </p:cViewPr>
      <p:guideLst>
        <p:guide orient="horz" pos="2160"/>
        <p:guide pos="2880"/>
      </p:guideLst>
    </p:cSldViewPr>
  </p:slideViewPr>
  <p:outlineViewPr>
    <p:cViewPr>
      <p:scale>
        <a:sx n="33" d="100"/>
        <a:sy n="33" d="100"/>
      </p:scale>
      <p:origin x="0" y="6082"/>
    </p:cViewPr>
  </p:outlin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88D0DF-48D5-4684-8096-31748A7D21F7}" type="datetimeFigureOut">
              <a:rPr lang="ru-RU" smtClean="0"/>
              <a:pPr/>
              <a:t>13.04.2020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2C423-004B-4D5F-AD3F-0D2C021461D8}" type="slidenum">
              <a:rPr lang="ru-RU" smtClean="0"/>
              <a:pPr/>
              <a:t>‹#›</a:t>
            </a:fld>
            <a:endParaRPr lang="ru-RU" dirty="0"/>
          </a:p>
        </p:txBody>
      </p:sp>
    </p:spTree>
    <p:extLst>
      <p:ext uri="{BB962C8B-B14F-4D97-AF65-F5344CB8AC3E}">
        <p14:creationId xmlns:p14="http://schemas.microsoft.com/office/powerpoint/2010/main" xmlns="" val="30611205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13.04.2020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xmlns="" val="260874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13.04.2020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xmlns=""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13.04.2020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xmlns=""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13.04.2020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xmlns="" val="38442655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13.04.2020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xmlns=""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0BB889-9D34-4BBB-8EBF-7B432ADE08F0}" type="datetimeFigureOut">
              <a:rPr lang="ru-RU" smtClean="0"/>
              <a:pPr/>
              <a:t>13.04.2020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xmlns=""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0BB889-9D34-4BBB-8EBF-7B432ADE08F0}" type="datetimeFigureOut">
              <a:rPr lang="ru-RU" smtClean="0"/>
              <a:pPr/>
              <a:t>13.04.2020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xmlns=""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0BB889-9D34-4BBB-8EBF-7B432ADE08F0}" type="datetimeFigureOut">
              <a:rPr lang="ru-RU" smtClean="0"/>
              <a:pPr/>
              <a:t>13.04.2020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xmlns=""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13.04.2020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xmlns=""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13.04.2020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xmlns=""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dirty="0"/>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13.04.2020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dirty="0"/>
          </a:p>
        </p:txBody>
      </p:sp>
    </p:spTree>
    <p:extLst>
      <p:ext uri="{BB962C8B-B14F-4D97-AF65-F5344CB8AC3E}">
        <p14:creationId xmlns:p14="http://schemas.microsoft.com/office/powerpoint/2010/main" xmlns=""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effectLst/>
        </p:spPr>
      </p:pic>
      <p:sp>
        <p:nvSpPr>
          <p:cNvPr id="2" name="Заголовок 1"/>
          <p:cNvSpPr>
            <a:spLocks noGrp="1"/>
          </p:cNvSpPr>
          <p:nvPr>
            <p:ph type="title"/>
          </p:nvPr>
        </p:nvSpPr>
        <p:spPr>
          <a:xfrm>
            <a:off x="255494" y="203760"/>
            <a:ext cx="8646459" cy="1127498"/>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55495" y="1463348"/>
            <a:ext cx="8646458" cy="4681957"/>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13.04.2020</a:t>
            </a:fld>
            <a:endParaRPr lang="ru-RU" dirty="0"/>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dirty="0"/>
          </a:p>
        </p:txBody>
      </p:sp>
      <p:sp>
        <p:nvSpPr>
          <p:cNvPr id="8" name="Прямоугольник 7"/>
          <p:cNvSpPr/>
          <p:nvPr userDrawn="1"/>
        </p:nvSpPr>
        <p:spPr>
          <a:xfrm>
            <a:off x="255494" y="2595281"/>
            <a:ext cx="8646459" cy="4020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299718058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rPr>
              <a:t>Прокуратура Калининского района </a:t>
            </a:r>
            <a:br>
              <a:rPr lang="ru-RU" b="1" dirty="0" smtClean="0">
                <a:solidFill>
                  <a:schemeClr val="tx1"/>
                </a:solidFill>
              </a:rPr>
            </a:br>
            <a:r>
              <a:rPr lang="ru-RU" b="1" dirty="0" smtClean="0">
                <a:solidFill>
                  <a:schemeClr val="tx1"/>
                </a:solidFill>
              </a:rPr>
              <a:t>Санкт-Петербурга разъясняет</a:t>
            </a:r>
            <a:endParaRPr lang="ru-RU" b="1" dirty="0">
              <a:solidFill>
                <a:schemeClr val="tx1"/>
              </a:solidFill>
            </a:endParaRPr>
          </a:p>
        </p:txBody>
      </p:sp>
      <p:pic>
        <p:nvPicPr>
          <p:cNvPr id="4" name="Содержимое 3" descr="IMG-3026.PNG"/>
          <p:cNvPicPr>
            <a:picLocks noGrp="1" noChangeAspect="1"/>
          </p:cNvPicPr>
          <p:nvPr>
            <p:ph idx="1"/>
          </p:nvPr>
        </p:nvPicPr>
        <p:blipFill>
          <a:blip r:embed="rId2" cstate="print"/>
          <a:stretch>
            <a:fillRect/>
          </a:stretch>
        </p:blipFill>
        <p:spPr>
          <a:xfrm>
            <a:off x="2363309" y="1194734"/>
            <a:ext cx="4395810" cy="4681538"/>
          </a:xfrm>
        </p:spPr>
      </p:pic>
      <p:sp>
        <p:nvSpPr>
          <p:cNvPr id="5" name="TextBox 4"/>
          <p:cNvSpPr txBox="1"/>
          <p:nvPr/>
        </p:nvSpPr>
        <p:spPr>
          <a:xfrm>
            <a:off x="609600" y="6185647"/>
            <a:ext cx="8232510" cy="369332"/>
          </a:xfrm>
          <a:prstGeom prst="rect">
            <a:avLst/>
          </a:prstGeom>
          <a:noFill/>
        </p:spPr>
        <p:txBody>
          <a:bodyPr wrap="none" rtlCol="0">
            <a:spAutoFit/>
          </a:bodyPr>
          <a:lstStyle/>
          <a:p>
            <a:r>
              <a:rPr lang="ru-RU" dirty="0" smtClean="0"/>
              <a:t>презентация подготовлена совместно с детьми сотрудников прокуратуры района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5140" y="194618"/>
            <a:ext cx="5908496" cy="1127498"/>
          </a:xfrm>
        </p:spPr>
        <p:txBody>
          <a:bodyPr>
            <a:normAutofit fontScale="90000"/>
          </a:bodyPr>
          <a:lstStyle/>
          <a:p>
            <a:pPr algn="ctr"/>
            <a:r>
              <a:rPr lang="ru-RU" b="1" dirty="0" smtClean="0">
                <a:solidFill>
                  <a:srgbClr val="0070C0"/>
                </a:solidFill>
              </a:rPr>
              <a:t>А если светофора нет, как понять где можно перейти дорогу?</a:t>
            </a:r>
            <a:endParaRPr lang="ru-RU" b="1" dirty="0">
              <a:solidFill>
                <a:srgbClr val="0070C0"/>
              </a:solidFill>
            </a:endParaRPr>
          </a:p>
        </p:txBody>
      </p:sp>
      <p:pic>
        <p:nvPicPr>
          <p:cNvPr id="4" name="Содержимое 3" descr="01.jpg"/>
          <p:cNvPicPr>
            <a:picLocks noGrp="1" noChangeAspect="1"/>
          </p:cNvPicPr>
          <p:nvPr>
            <p:ph idx="1"/>
          </p:nvPr>
        </p:nvPicPr>
        <p:blipFill>
          <a:blip r:embed="rId2" cstate="print"/>
          <a:stretch>
            <a:fillRect/>
          </a:stretch>
        </p:blipFill>
        <p:spPr>
          <a:xfrm>
            <a:off x="4468064" y="1326810"/>
            <a:ext cx="4331758" cy="3826386"/>
          </a:xfrm>
        </p:spPr>
      </p:pic>
      <p:pic>
        <p:nvPicPr>
          <p:cNvPr id="5" name="Рисунок 4" descr="35ba91d8acbfd78f16c26abf92c7a7ae.JPG"/>
          <p:cNvPicPr>
            <a:picLocks noChangeAspect="1"/>
          </p:cNvPicPr>
          <p:nvPr/>
        </p:nvPicPr>
        <p:blipFill>
          <a:blip r:embed="rId3" cstate="print"/>
          <a:srcRect l="15477" r="12311"/>
          <a:stretch>
            <a:fillRect/>
          </a:stretch>
        </p:blipFill>
        <p:spPr>
          <a:xfrm>
            <a:off x="169575" y="1335672"/>
            <a:ext cx="4115628" cy="3799595"/>
          </a:xfrm>
          <a:prstGeom prst="rect">
            <a:avLst/>
          </a:prstGeom>
        </p:spPr>
      </p:pic>
      <p:sp>
        <p:nvSpPr>
          <p:cNvPr id="6" name="Скругленный прямоугольник 5"/>
          <p:cNvSpPr/>
          <p:nvPr/>
        </p:nvSpPr>
        <p:spPr>
          <a:xfrm>
            <a:off x="986118" y="5558118"/>
            <a:ext cx="6687670" cy="90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Правильно! Для этого существует знак пешеходного перехода и разметка «зебра» на дорожном покрытии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chemeClr val="tx1"/>
                </a:solidFill>
              </a:rPr>
              <a:t>Посмотри на картинку и ответь что важно НЕ делать на пешеходном переходе?</a:t>
            </a:r>
            <a:endParaRPr lang="ru-RU" b="1" dirty="0">
              <a:solidFill>
                <a:schemeClr val="tx1"/>
              </a:solidFill>
            </a:endParaRPr>
          </a:p>
        </p:txBody>
      </p:sp>
      <p:pic>
        <p:nvPicPr>
          <p:cNvPr id="4" name="Содержимое 3" descr="pritormozi-na-vsyakiy-sluchay-5.jpg"/>
          <p:cNvPicPr>
            <a:picLocks noGrp="1" noChangeAspect="1"/>
          </p:cNvPicPr>
          <p:nvPr>
            <p:ph sz="half" idx="2"/>
          </p:nvPr>
        </p:nvPicPr>
        <p:blipFill>
          <a:blip r:embed="rId2" cstate="print"/>
          <a:stretch>
            <a:fillRect/>
          </a:stretch>
        </p:blipFill>
        <p:spPr>
          <a:xfrm>
            <a:off x="224145" y="2067196"/>
            <a:ext cx="4536113" cy="3505786"/>
          </a:xfrm>
          <a:prstGeom prst="rect">
            <a:avLst/>
          </a:prstGeom>
          <a:ln>
            <a:noFill/>
          </a:ln>
          <a:effectLst>
            <a:softEdge rad="112500"/>
          </a:effectLst>
        </p:spPr>
      </p:pic>
      <p:sp>
        <p:nvSpPr>
          <p:cNvPr id="8" name="Текст 7"/>
          <p:cNvSpPr>
            <a:spLocks noGrp="1"/>
          </p:cNvSpPr>
          <p:nvPr>
            <p:ph type="body" sz="quarter" idx="3"/>
          </p:nvPr>
        </p:nvSpPr>
        <p:spPr>
          <a:xfrm>
            <a:off x="4880161" y="1690127"/>
            <a:ext cx="3887391" cy="823912"/>
          </a:xfrm>
        </p:spPr>
        <p:txBody>
          <a:bodyPr/>
          <a:lstStyle/>
          <a:p>
            <a:r>
              <a:rPr lang="ru-RU" sz="3600" dirty="0" smtClean="0"/>
              <a:t>Правильно</a:t>
            </a:r>
            <a:endParaRPr lang="ru-RU" sz="3600" dirty="0"/>
          </a:p>
        </p:txBody>
      </p:sp>
      <p:sp>
        <p:nvSpPr>
          <p:cNvPr id="9" name="Содержимое 8"/>
          <p:cNvSpPr>
            <a:spLocks noGrp="1"/>
          </p:cNvSpPr>
          <p:nvPr>
            <p:ph sz="quarter" idx="4"/>
          </p:nvPr>
        </p:nvSpPr>
        <p:spPr>
          <a:xfrm>
            <a:off x="4916020" y="2523004"/>
            <a:ext cx="3887391" cy="3684588"/>
          </a:xfrm>
        </p:spPr>
        <p:txBody>
          <a:bodyPr>
            <a:normAutofit/>
          </a:bodyPr>
          <a:lstStyle/>
          <a:p>
            <a:r>
              <a:rPr lang="ru-RU" sz="2400" dirty="0" smtClean="0"/>
              <a:t>ребята продолжили есть мороженое, переходя дорогу;</a:t>
            </a:r>
          </a:p>
          <a:p>
            <a:r>
              <a:rPr lang="ru-RU" sz="2400" dirty="0" smtClean="0"/>
              <a:t>остановились посередине пути;</a:t>
            </a:r>
          </a:p>
          <a:p>
            <a:r>
              <a:rPr lang="ru-RU" sz="2400" dirty="0" smtClean="0"/>
              <a:t>разговаривают;</a:t>
            </a:r>
          </a:p>
          <a:p>
            <a:r>
              <a:rPr lang="ru-RU" sz="2400" dirty="0" smtClean="0"/>
              <a:t>отвлеклись на собаку и ворону;</a:t>
            </a:r>
          </a:p>
          <a:p>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318" y="1270560"/>
            <a:ext cx="8646459" cy="1127498"/>
          </a:xfrm>
        </p:spPr>
        <p:txBody>
          <a:bodyPr>
            <a:noAutofit/>
          </a:bodyPr>
          <a:lstStyle/>
          <a:p>
            <a:pPr algn="ctr"/>
            <a:r>
              <a:rPr lang="ru-RU" sz="3600" b="1" dirty="0" smtClean="0"/>
              <a:t>А </a:t>
            </a:r>
            <a:r>
              <a:rPr lang="ru-RU" sz="3600" b="1" dirty="0" smtClean="0">
                <a:solidFill>
                  <a:schemeClr val="tx1"/>
                </a:solidFill>
              </a:rPr>
              <a:t>как</a:t>
            </a:r>
            <a:r>
              <a:rPr lang="ru-RU" sz="3600" b="1" dirty="0" smtClean="0"/>
              <a:t> правильно </a:t>
            </a:r>
            <a:r>
              <a:rPr lang="ru-RU" sz="3600" b="1" dirty="0" smtClean="0">
                <a:solidFill>
                  <a:schemeClr val="tx1"/>
                </a:solidFill>
              </a:rPr>
              <a:t>пользоваться</a:t>
            </a:r>
            <a:r>
              <a:rPr lang="ru-RU" sz="3600" b="1" dirty="0" smtClean="0"/>
              <a:t> зеброй? </a:t>
            </a:r>
            <a:br>
              <a:rPr lang="ru-RU" sz="3600" b="1" dirty="0" smtClean="0"/>
            </a:br>
            <a:r>
              <a:rPr lang="ru-RU" sz="3600" b="1" dirty="0" smtClean="0">
                <a:solidFill>
                  <a:schemeClr val="tx1"/>
                </a:solidFill>
              </a:rPr>
              <a:t>Можно</a:t>
            </a:r>
            <a:r>
              <a:rPr lang="ru-RU" sz="3600" b="1" dirty="0" smtClean="0"/>
              <a:t> ли </a:t>
            </a:r>
            <a:r>
              <a:rPr lang="ru-RU" sz="3600" b="1" dirty="0" smtClean="0">
                <a:solidFill>
                  <a:schemeClr val="tx1"/>
                </a:solidFill>
              </a:rPr>
              <a:t>в</a:t>
            </a:r>
            <a:r>
              <a:rPr lang="ru-RU" sz="3600" b="1" dirty="0" smtClean="0"/>
              <a:t> любой </a:t>
            </a:r>
            <a:r>
              <a:rPr lang="ru-RU" sz="3600" b="1" dirty="0" smtClean="0">
                <a:solidFill>
                  <a:schemeClr val="tx1"/>
                </a:solidFill>
              </a:rPr>
              <a:t>момент</a:t>
            </a:r>
            <a:r>
              <a:rPr lang="ru-RU" sz="3600" b="1" dirty="0" smtClean="0"/>
              <a:t> выходить </a:t>
            </a:r>
            <a:r>
              <a:rPr lang="ru-RU" sz="3600" b="1" dirty="0" smtClean="0">
                <a:solidFill>
                  <a:schemeClr val="tx1"/>
                </a:solidFill>
              </a:rPr>
              <a:t>на</a:t>
            </a:r>
            <a:r>
              <a:rPr lang="ru-RU" sz="3600" b="1" dirty="0" smtClean="0"/>
              <a:t> нее</a:t>
            </a:r>
            <a:r>
              <a:rPr lang="ru-RU" sz="3600" b="1" dirty="0" smtClean="0">
                <a:solidFill>
                  <a:schemeClr val="tx1"/>
                </a:solidFill>
              </a:rPr>
              <a:t>?</a:t>
            </a:r>
            <a:r>
              <a:rPr lang="ru-RU" sz="3600" b="1" dirty="0" smtClean="0"/>
              <a:t/>
            </a:r>
            <a:br>
              <a:rPr lang="ru-RU" sz="3600" b="1" dirty="0" smtClean="0"/>
            </a:br>
            <a:endParaRPr lang="ru-RU" sz="3600" b="1" dirty="0"/>
          </a:p>
        </p:txBody>
      </p:sp>
      <p:sp>
        <p:nvSpPr>
          <p:cNvPr id="3" name="Содержимое 2"/>
          <p:cNvSpPr>
            <a:spLocks noGrp="1"/>
          </p:cNvSpPr>
          <p:nvPr>
            <p:ph idx="1"/>
          </p:nvPr>
        </p:nvSpPr>
        <p:spPr>
          <a:xfrm>
            <a:off x="255495" y="2554941"/>
            <a:ext cx="8646458" cy="3590364"/>
          </a:xfrm>
        </p:spPr>
        <p:txBody>
          <a:bodyPr/>
          <a:lstStyle/>
          <a:p>
            <a:pPr algn="ctr">
              <a:buNone/>
            </a:pPr>
            <a:r>
              <a:rPr lang="ru-RU" dirty="0" smtClean="0"/>
              <a:t> Нужно убедиться, что транспорт далеко и двигается не слишком быстро или водитель уже заметил пешехода и начал снижать скорость. Только потом переходить дорогу. </a:t>
            </a:r>
          </a:p>
          <a:p>
            <a:pPr>
              <a:buNone/>
            </a:pPr>
            <a:endParaRPr lang="ru-RU" dirty="0" smtClean="0"/>
          </a:p>
          <a:p>
            <a:pPr algn="ctr">
              <a:buNone/>
            </a:pPr>
            <a:r>
              <a:rPr lang="ru-RU" b="1" dirty="0" smtClean="0"/>
              <a:t>ВАЖНО: </a:t>
            </a:r>
          </a:p>
          <a:p>
            <a:pPr algn="ctr">
              <a:buNone/>
            </a:pPr>
            <a:r>
              <a:rPr lang="ru-RU" dirty="0" smtClean="0"/>
              <a:t>Если ты вышел на проезжую часть, ты не вправе на ней задерживаться, должен как можно быстрее закончить переход. Если ты не успел закончить переход до конца зеленого сигнала светофора, ты должен ждать на «островке безопасности», разделительной полосе.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8328" y="203760"/>
            <a:ext cx="6033625" cy="1127498"/>
          </a:xfrm>
        </p:spPr>
        <p:txBody>
          <a:bodyPr/>
          <a:lstStyle/>
          <a:p>
            <a:pPr algn="ctr"/>
            <a:r>
              <a:rPr lang="ru-RU" b="1" dirty="0" smtClean="0">
                <a:solidFill>
                  <a:srgbClr val="0070C0"/>
                </a:solidFill>
              </a:rPr>
              <a:t>Кому уступают дорогу не только машины, но и пешеходы?</a:t>
            </a:r>
            <a:endParaRPr lang="ru-RU" b="1" dirty="0">
              <a:solidFill>
                <a:srgbClr val="0070C0"/>
              </a:solidFill>
            </a:endParaRPr>
          </a:p>
        </p:txBody>
      </p:sp>
      <p:pic>
        <p:nvPicPr>
          <p:cNvPr id="4" name="Содержимое 3" descr="polizei-feuert-krankenwagen-ab-49068355.jpg"/>
          <p:cNvPicPr>
            <a:picLocks noGrp="1" noChangeAspect="1"/>
          </p:cNvPicPr>
          <p:nvPr>
            <p:ph idx="1"/>
          </p:nvPr>
        </p:nvPicPr>
        <p:blipFill>
          <a:blip r:embed="rId2" cstate="print">
            <a:clrChange>
              <a:clrFrom>
                <a:srgbClr val="FFFFFF"/>
              </a:clrFrom>
              <a:clrTo>
                <a:srgbClr val="FFFFFF">
                  <a:alpha val="0"/>
                </a:srgbClr>
              </a:clrTo>
            </a:clrChange>
          </a:blip>
          <a:srcRect b="7425"/>
          <a:stretch>
            <a:fillRect/>
          </a:stretch>
        </p:blipFill>
        <p:spPr>
          <a:xfrm>
            <a:off x="3655778" y="1668154"/>
            <a:ext cx="4986763" cy="4936097"/>
          </a:xfrm>
        </p:spPr>
      </p:pic>
      <p:sp>
        <p:nvSpPr>
          <p:cNvPr id="5" name="Скругленный прямоугольник 4"/>
          <p:cNvSpPr/>
          <p:nvPr/>
        </p:nvSpPr>
        <p:spPr>
          <a:xfrm>
            <a:off x="466165" y="2097742"/>
            <a:ext cx="2958353" cy="3442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ПРАВИЛЬНО:</a:t>
            </a:r>
          </a:p>
          <a:p>
            <a:pPr algn="ctr"/>
            <a:r>
              <a:rPr lang="ru-RU" dirty="0" smtClean="0"/>
              <a:t>автомобилям со специальными сигналами, например скорой помощи, машине противопожарной службы, полицейскому автомобилю, когда сигнальные огни включены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0577" y="203760"/>
            <a:ext cx="6091376" cy="1682792"/>
          </a:xfrm>
        </p:spPr>
        <p:txBody>
          <a:bodyPr/>
          <a:lstStyle/>
          <a:p>
            <a:pPr algn="ctr"/>
            <a:r>
              <a:rPr lang="ru-RU" b="1" dirty="0" smtClean="0">
                <a:solidFill>
                  <a:srgbClr val="0070C0"/>
                </a:solidFill>
              </a:rPr>
              <a:t>Как нужно вести себя, когда вы едете в машине, как пассажир?</a:t>
            </a:r>
            <a:endParaRPr lang="ru-RU" b="1" dirty="0">
              <a:solidFill>
                <a:srgbClr val="0070C0"/>
              </a:solidFill>
            </a:endParaRPr>
          </a:p>
        </p:txBody>
      </p:sp>
      <p:grpSp>
        <p:nvGrpSpPr>
          <p:cNvPr id="3" name="Group 171"/>
          <p:cNvGrpSpPr>
            <a:grpSpLocks/>
          </p:cNvGrpSpPr>
          <p:nvPr/>
        </p:nvGrpSpPr>
        <p:grpSpPr bwMode="auto">
          <a:xfrm>
            <a:off x="1961172" y="4818938"/>
            <a:ext cx="5334000" cy="528637"/>
            <a:chOff x="1200" y="2739"/>
            <a:chExt cx="3360" cy="333"/>
          </a:xfrm>
        </p:grpSpPr>
        <p:sp>
          <p:nvSpPr>
            <p:cNvPr id="30" name="AutoShape 6"/>
            <p:cNvSpPr>
              <a:spLocks noChangeArrowheads="1"/>
            </p:cNvSpPr>
            <p:nvPr/>
          </p:nvSpPr>
          <p:spPr bwMode="gray">
            <a:xfrm>
              <a:off x="1200" y="2747"/>
              <a:ext cx="3360" cy="323"/>
            </a:xfrm>
            <a:prstGeom prst="roundRect">
              <a:avLst>
                <a:gd name="adj" fmla="val 16667"/>
              </a:avLst>
            </a:prstGeom>
            <a:gradFill rotWithShape="1">
              <a:gsLst>
                <a:gs pos="0">
                  <a:srgbClr val="80D4F2"/>
                </a:gs>
                <a:gs pos="100000">
                  <a:srgbClr val="80D4F2">
                    <a:gamma/>
                    <a:tint val="6078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31" name="AutoShape 7"/>
            <p:cNvSpPr>
              <a:spLocks noChangeArrowheads="1"/>
            </p:cNvSpPr>
            <p:nvPr/>
          </p:nvSpPr>
          <p:spPr bwMode="gray">
            <a:xfrm>
              <a:off x="1229" y="2984"/>
              <a:ext cx="3312" cy="83"/>
            </a:xfrm>
            <a:prstGeom prst="roundRect">
              <a:avLst>
                <a:gd name="adj" fmla="val 50000"/>
              </a:avLst>
            </a:prstGeom>
            <a:gradFill rotWithShape="1">
              <a:gsLst>
                <a:gs pos="0">
                  <a:srgbClr val="ADE2F5"/>
                </a:gs>
                <a:gs pos="100000">
                  <a:srgbClr val="ADE2F5">
                    <a:gamma/>
                    <a:tint val="51373"/>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32" name="AutoShape 8"/>
            <p:cNvSpPr>
              <a:spLocks noChangeArrowheads="1"/>
            </p:cNvSpPr>
            <p:nvPr/>
          </p:nvSpPr>
          <p:spPr bwMode="gray">
            <a:xfrm>
              <a:off x="1229" y="2754"/>
              <a:ext cx="3312" cy="83"/>
            </a:xfrm>
            <a:prstGeom prst="roundRect">
              <a:avLst>
                <a:gd name="adj" fmla="val 50000"/>
              </a:avLst>
            </a:prstGeom>
            <a:gradFill rotWithShape="1">
              <a:gsLst>
                <a:gs pos="0">
                  <a:srgbClr val="80D4F2">
                    <a:gamma/>
                    <a:tint val="33333"/>
                    <a:invGamma/>
                  </a:srgbClr>
                </a:gs>
                <a:gs pos="100000">
                  <a:srgbClr val="80D4F2">
                    <a:alpha val="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33" name="Text Box 16"/>
            <p:cNvSpPr txBox="1">
              <a:spLocks noChangeArrowheads="1"/>
            </p:cNvSpPr>
            <p:nvPr/>
          </p:nvSpPr>
          <p:spPr bwMode="gray">
            <a:xfrm>
              <a:off x="1782" y="2791"/>
              <a:ext cx="2724"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ru-RU" sz="2000" b="1" dirty="0" smtClean="0">
                  <a:solidFill>
                    <a:srgbClr val="000000"/>
                  </a:solidFill>
                </a:rPr>
                <a:t>Выходить со стороны тротуара</a:t>
              </a:r>
              <a:endParaRPr lang="en-US" sz="2000" b="1" dirty="0">
                <a:solidFill>
                  <a:srgbClr val="000000"/>
                </a:solidFill>
              </a:endParaRPr>
            </a:p>
          </p:txBody>
        </p:sp>
        <p:grpSp>
          <p:nvGrpSpPr>
            <p:cNvPr id="4" name="Group 105"/>
            <p:cNvGrpSpPr>
              <a:grpSpLocks/>
            </p:cNvGrpSpPr>
            <p:nvPr/>
          </p:nvGrpSpPr>
          <p:grpSpPr bwMode="auto">
            <a:xfrm>
              <a:off x="1440" y="2739"/>
              <a:ext cx="336" cy="333"/>
              <a:chOff x="1289" y="582"/>
              <a:chExt cx="668" cy="668"/>
            </a:xfrm>
          </p:grpSpPr>
          <p:sp>
            <p:nvSpPr>
              <p:cNvPr id="36" name="Oval 106"/>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37" name="Oval 107"/>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38" name="Oval 108"/>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39" name="Oval 109"/>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40" name="Oval 110"/>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grpSp>
        <p:sp>
          <p:nvSpPr>
            <p:cNvPr id="35" name="Text Box 111"/>
            <p:cNvSpPr txBox="1">
              <a:spLocks noChangeArrowheads="1"/>
            </p:cNvSpPr>
            <p:nvPr/>
          </p:nvSpPr>
          <p:spPr bwMode="gray">
            <a:xfrm>
              <a:off x="1488" y="2747"/>
              <a:ext cx="2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dirty="0">
                  <a:solidFill>
                    <a:srgbClr val="000000"/>
                  </a:solidFill>
                </a:rPr>
                <a:t>4</a:t>
              </a:r>
            </a:p>
          </p:txBody>
        </p:sp>
      </p:grpSp>
      <p:grpSp>
        <p:nvGrpSpPr>
          <p:cNvPr id="5" name="Group 173"/>
          <p:cNvGrpSpPr>
            <a:grpSpLocks/>
          </p:cNvGrpSpPr>
          <p:nvPr/>
        </p:nvGrpSpPr>
        <p:grpSpPr bwMode="auto">
          <a:xfrm>
            <a:off x="1932297" y="2789260"/>
            <a:ext cx="5334000" cy="528638"/>
            <a:chOff x="1200" y="1800"/>
            <a:chExt cx="3360" cy="333"/>
          </a:xfrm>
        </p:grpSpPr>
        <p:grpSp>
          <p:nvGrpSpPr>
            <p:cNvPr id="6" name="Group 129"/>
            <p:cNvGrpSpPr>
              <a:grpSpLocks/>
            </p:cNvGrpSpPr>
            <p:nvPr/>
          </p:nvGrpSpPr>
          <p:grpSpPr bwMode="auto">
            <a:xfrm>
              <a:off x="1440" y="1800"/>
              <a:ext cx="336" cy="333"/>
              <a:chOff x="1289" y="582"/>
              <a:chExt cx="668" cy="668"/>
            </a:xfrm>
          </p:grpSpPr>
          <p:sp>
            <p:nvSpPr>
              <p:cNvPr id="67" name="Oval 13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68" name="Oval 13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69" name="Oval 13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70" name="Oval 13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71" name="Oval 13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grpSp>
        <p:sp>
          <p:nvSpPr>
            <p:cNvPr id="55" name="Text Box 135"/>
            <p:cNvSpPr txBox="1">
              <a:spLocks noChangeArrowheads="1"/>
            </p:cNvSpPr>
            <p:nvPr/>
          </p:nvSpPr>
          <p:spPr bwMode="gray">
            <a:xfrm>
              <a:off x="1488" y="1808"/>
              <a:ext cx="2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dirty="0">
                  <a:solidFill>
                    <a:srgbClr val="000000"/>
                  </a:solidFill>
                </a:rPr>
                <a:t>1</a:t>
              </a:r>
            </a:p>
          </p:txBody>
        </p:sp>
        <p:sp>
          <p:nvSpPr>
            <p:cNvPr id="56" name="AutoShape 137"/>
            <p:cNvSpPr>
              <a:spLocks noChangeArrowheads="1"/>
            </p:cNvSpPr>
            <p:nvPr/>
          </p:nvSpPr>
          <p:spPr bwMode="gray">
            <a:xfrm>
              <a:off x="1200" y="1808"/>
              <a:ext cx="3360" cy="323"/>
            </a:xfrm>
            <a:prstGeom prst="roundRect">
              <a:avLst>
                <a:gd name="adj" fmla="val 16667"/>
              </a:avLst>
            </a:prstGeom>
            <a:gradFill rotWithShape="1">
              <a:gsLst>
                <a:gs pos="0">
                  <a:srgbClr val="E35E23"/>
                </a:gs>
                <a:gs pos="100000">
                  <a:srgbClr val="E35E23">
                    <a:gamma/>
                    <a:tint val="48627"/>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57" name="AutoShape 138"/>
            <p:cNvSpPr>
              <a:spLocks noChangeArrowheads="1"/>
            </p:cNvSpPr>
            <p:nvPr/>
          </p:nvSpPr>
          <p:spPr bwMode="gray">
            <a:xfrm>
              <a:off x="1229" y="2045"/>
              <a:ext cx="3312" cy="83"/>
            </a:xfrm>
            <a:prstGeom prst="roundRect">
              <a:avLst>
                <a:gd name="adj" fmla="val 50000"/>
              </a:avLst>
            </a:prstGeom>
            <a:gradFill rotWithShape="1">
              <a:gsLst>
                <a:gs pos="0">
                  <a:srgbClr val="F0AB8C"/>
                </a:gs>
                <a:gs pos="100000">
                  <a:srgbClr val="F0AB8C">
                    <a:gamma/>
                    <a:tint val="54510"/>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58" name="AutoShape 139"/>
            <p:cNvSpPr>
              <a:spLocks noChangeArrowheads="1"/>
            </p:cNvSpPr>
            <p:nvPr/>
          </p:nvSpPr>
          <p:spPr bwMode="gray">
            <a:xfrm>
              <a:off x="1229" y="1815"/>
              <a:ext cx="3312" cy="83"/>
            </a:xfrm>
            <a:prstGeom prst="roundRect">
              <a:avLst>
                <a:gd name="adj" fmla="val 50000"/>
              </a:avLst>
            </a:prstGeom>
            <a:gradFill rotWithShape="1">
              <a:gsLst>
                <a:gs pos="0">
                  <a:srgbClr val="F17943">
                    <a:gamma/>
                    <a:tint val="33333"/>
                    <a:invGamma/>
                  </a:srgbClr>
                </a:gs>
                <a:gs pos="100000">
                  <a:srgbClr val="F17943"/>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59" name="Text Box 140"/>
            <p:cNvSpPr txBox="1">
              <a:spLocks noChangeArrowheads="1"/>
            </p:cNvSpPr>
            <p:nvPr/>
          </p:nvSpPr>
          <p:spPr bwMode="gray">
            <a:xfrm>
              <a:off x="1776" y="1846"/>
              <a:ext cx="201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2000" b="1" dirty="0" smtClean="0">
                  <a:solidFill>
                    <a:srgbClr val="000000"/>
                  </a:solidFill>
                </a:rPr>
                <a:t>Не отвлекать водителя</a:t>
              </a:r>
              <a:endParaRPr lang="en-US" sz="2000" b="1" dirty="0">
                <a:solidFill>
                  <a:srgbClr val="000000"/>
                </a:solidFill>
              </a:endParaRPr>
            </a:p>
          </p:txBody>
        </p:sp>
        <p:grpSp>
          <p:nvGrpSpPr>
            <p:cNvPr id="7" name="Group 141"/>
            <p:cNvGrpSpPr>
              <a:grpSpLocks/>
            </p:cNvGrpSpPr>
            <p:nvPr/>
          </p:nvGrpSpPr>
          <p:grpSpPr bwMode="auto">
            <a:xfrm>
              <a:off x="1440" y="1800"/>
              <a:ext cx="336" cy="333"/>
              <a:chOff x="1289" y="582"/>
              <a:chExt cx="668" cy="668"/>
            </a:xfrm>
          </p:grpSpPr>
          <p:sp>
            <p:nvSpPr>
              <p:cNvPr id="62" name="Oval 142"/>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63" name="Oval 14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64" name="Oval 14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65" name="Oval 14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66" name="Oval 14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grpSp>
        <p:sp>
          <p:nvSpPr>
            <p:cNvPr id="61" name="Text Box 147"/>
            <p:cNvSpPr txBox="1">
              <a:spLocks noChangeArrowheads="1"/>
            </p:cNvSpPr>
            <p:nvPr/>
          </p:nvSpPr>
          <p:spPr bwMode="gray">
            <a:xfrm>
              <a:off x="1488" y="1808"/>
              <a:ext cx="2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dirty="0">
                  <a:solidFill>
                    <a:srgbClr val="000000"/>
                  </a:solidFill>
                </a:rPr>
                <a:t>2</a:t>
              </a:r>
            </a:p>
          </p:txBody>
        </p:sp>
      </p:grpSp>
      <p:grpSp>
        <p:nvGrpSpPr>
          <p:cNvPr id="8" name="Group 168"/>
          <p:cNvGrpSpPr>
            <a:grpSpLocks/>
          </p:cNvGrpSpPr>
          <p:nvPr/>
        </p:nvGrpSpPr>
        <p:grpSpPr bwMode="auto">
          <a:xfrm>
            <a:off x="1932296" y="2065360"/>
            <a:ext cx="5334000" cy="528638"/>
            <a:chOff x="1200" y="1344"/>
            <a:chExt cx="3360" cy="333"/>
          </a:xfrm>
        </p:grpSpPr>
        <p:sp>
          <p:nvSpPr>
            <p:cNvPr id="73" name="AutoShape 113"/>
            <p:cNvSpPr>
              <a:spLocks noChangeArrowheads="1"/>
            </p:cNvSpPr>
            <p:nvPr/>
          </p:nvSpPr>
          <p:spPr bwMode="gray">
            <a:xfrm>
              <a:off x="1200" y="1352"/>
              <a:ext cx="3360" cy="323"/>
            </a:xfrm>
            <a:prstGeom prst="roundRect">
              <a:avLst>
                <a:gd name="adj" fmla="val 16667"/>
              </a:avLst>
            </a:prstGeom>
            <a:gradFill rotWithShape="1">
              <a:gsLst>
                <a:gs pos="0">
                  <a:srgbClr val="F2DE78"/>
                </a:gs>
                <a:gs pos="100000">
                  <a:srgbClr val="F2DE78">
                    <a:gamma/>
                    <a:tint val="39216"/>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74" name="AutoShape 114"/>
            <p:cNvSpPr>
              <a:spLocks noChangeArrowheads="1"/>
            </p:cNvSpPr>
            <p:nvPr/>
          </p:nvSpPr>
          <p:spPr bwMode="gray">
            <a:xfrm>
              <a:off x="1229" y="1589"/>
              <a:ext cx="3312" cy="83"/>
            </a:xfrm>
            <a:prstGeom prst="roundRect">
              <a:avLst>
                <a:gd name="adj" fmla="val 50000"/>
              </a:avLst>
            </a:prstGeom>
            <a:gradFill rotWithShape="1">
              <a:gsLst>
                <a:gs pos="0">
                  <a:srgbClr val="F8F6B4"/>
                </a:gs>
                <a:gs pos="100000">
                  <a:srgbClr val="F8F6B4">
                    <a:gamma/>
                    <a:tint val="27451"/>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75" name="AutoShape 115"/>
            <p:cNvSpPr>
              <a:spLocks noChangeArrowheads="1"/>
            </p:cNvSpPr>
            <p:nvPr/>
          </p:nvSpPr>
          <p:spPr bwMode="gray">
            <a:xfrm>
              <a:off x="1229" y="1359"/>
              <a:ext cx="3312" cy="83"/>
            </a:xfrm>
            <a:prstGeom prst="roundRect">
              <a:avLst>
                <a:gd name="adj" fmla="val 50000"/>
              </a:avLst>
            </a:prstGeom>
            <a:gradFill rotWithShape="1">
              <a:gsLst>
                <a:gs pos="0">
                  <a:srgbClr val="EDED85">
                    <a:gamma/>
                    <a:tint val="27451"/>
                    <a:invGamma/>
                  </a:srgbClr>
                </a:gs>
                <a:gs pos="100000">
                  <a:srgbClr val="EDED85"/>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76" name="Text Box 116"/>
            <p:cNvSpPr txBox="1">
              <a:spLocks noChangeArrowheads="1"/>
            </p:cNvSpPr>
            <p:nvPr/>
          </p:nvSpPr>
          <p:spPr bwMode="gray">
            <a:xfrm>
              <a:off x="1776" y="1390"/>
              <a:ext cx="201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2000" b="1" dirty="0" smtClean="0">
                  <a:solidFill>
                    <a:srgbClr val="000000"/>
                  </a:solidFill>
                </a:rPr>
                <a:t>Пристегнуться</a:t>
              </a:r>
              <a:endParaRPr lang="en-US" sz="2000" b="1" dirty="0">
                <a:solidFill>
                  <a:srgbClr val="000000"/>
                </a:solidFill>
              </a:endParaRPr>
            </a:p>
          </p:txBody>
        </p:sp>
        <p:grpSp>
          <p:nvGrpSpPr>
            <p:cNvPr id="9" name="Group 152"/>
            <p:cNvGrpSpPr>
              <a:grpSpLocks/>
            </p:cNvGrpSpPr>
            <p:nvPr/>
          </p:nvGrpSpPr>
          <p:grpSpPr bwMode="auto">
            <a:xfrm>
              <a:off x="1440" y="1344"/>
              <a:ext cx="336" cy="333"/>
              <a:chOff x="1289" y="582"/>
              <a:chExt cx="668" cy="668"/>
            </a:xfrm>
          </p:grpSpPr>
          <p:sp>
            <p:nvSpPr>
              <p:cNvPr id="86" name="Oval 153"/>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87" name="Oval 154"/>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88" name="Oval 155"/>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89" name="Oval 156"/>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90" name="Oval 157"/>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grpSp>
        <p:sp>
          <p:nvSpPr>
            <p:cNvPr id="78" name="Text Box 158"/>
            <p:cNvSpPr txBox="1">
              <a:spLocks noChangeArrowheads="1"/>
            </p:cNvSpPr>
            <p:nvPr/>
          </p:nvSpPr>
          <p:spPr bwMode="gray">
            <a:xfrm>
              <a:off x="1488" y="1352"/>
              <a:ext cx="2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dirty="0">
                  <a:solidFill>
                    <a:srgbClr val="000000"/>
                  </a:solidFill>
                </a:rPr>
                <a:t>1</a:t>
              </a:r>
            </a:p>
          </p:txBody>
        </p:sp>
        <p:grpSp>
          <p:nvGrpSpPr>
            <p:cNvPr id="10" name="Group 159"/>
            <p:cNvGrpSpPr>
              <a:grpSpLocks/>
            </p:cNvGrpSpPr>
            <p:nvPr/>
          </p:nvGrpSpPr>
          <p:grpSpPr bwMode="auto">
            <a:xfrm>
              <a:off x="1440" y="1344"/>
              <a:ext cx="336" cy="333"/>
              <a:chOff x="1289" y="582"/>
              <a:chExt cx="668" cy="668"/>
            </a:xfrm>
          </p:grpSpPr>
          <p:sp>
            <p:nvSpPr>
              <p:cNvPr id="81" name="Oval 16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82" name="Oval 16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83" name="Oval 16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84" name="Oval 16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85" name="Oval 16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grpSp>
        <p:sp>
          <p:nvSpPr>
            <p:cNvPr id="80" name="Text Box 165"/>
            <p:cNvSpPr txBox="1">
              <a:spLocks noChangeArrowheads="1"/>
            </p:cNvSpPr>
            <p:nvPr/>
          </p:nvSpPr>
          <p:spPr bwMode="gray">
            <a:xfrm>
              <a:off x="1488" y="1352"/>
              <a:ext cx="2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dirty="0">
                  <a:solidFill>
                    <a:srgbClr val="000000"/>
                  </a:solidFill>
                </a:rPr>
                <a:t>1</a:t>
              </a:r>
            </a:p>
          </p:txBody>
        </p:sp>
      </p:grpSp>
      <p:grpSp>
        <p:nvGrpSpPr>
          <p:cNvPr id="11" name="Group 174"/>
          <p:cNvGrpSpPr>
            <a:grpSpLocks/>
          </p:cNvGrpSpPr>
          <p:nvPr/>
        </p:nvGrpSpPr>
        <p:grpSpPr bwMode="auto">
          <a:xfrm>
            <a:off x="1946584" y="3551259"/>
            <a:ext cx="5378450" cy="1096072"/>
            <a:chOff x="1209" y="2280"/>
            <a:chExt cx="3388" cy="518"/>
          </a:xfrm>
        </p:grpSpPr>
        <p:sp>
          <p:nvSpPr>
            <p:cNvPr id="92" name="AutoShape 94"/>
            <p:cNvSpPr>
              <a:spLocks noChangeArrowheads="1"/>
            </p:cNvSpPr>
            <p:nvPr/>
          </p:nvSpPr>
          <p:spPr bwMode="gray">
            <a:xfrm>
              <a:off x="1209" y="2280"/>
              <a:ext cx="3388" cy="482"/>
            </a:xfrm>
            <a:prstGeom prst="roundRect">
              <a:avLst>
                <a:gd name="adj" fmla="val 16667"/>
              </a:avLst>
            </a:prstGeom>
            <a:gradFill rotWithShape="1">
              <a:gsLst>
                <a:gs pos="0">
                  <a:srgbClr val="48BE67"/>
                </a:gs>
                <a:gs pos="100000">
                  <a:srgbClr val="48BE67">
                    <a:gamma/>
                    <a:tint val="36471"/>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93" name="AutoShape 95"/>
            <p:cNvSpPr>
              <a:spLocks noChangeArrowheads="1"/>
            </p:cNvSpPr>
            <p:nvPr/>
          </p:nvSpPr>
          <p:spPr bwMode="gray">
            <a:xfrm>
              <a:off x="1238" y="2517"/>
              <a:ext cx="3312" cy="83"/>
            </a:xfrm>
            <a:prstGeom prst="roundRect">
              <a:avLst>
                <a:gd name="adj" fmla="val 50000"/>
              </a:avLst>
            </a:prstGeom>
            <a:gradFill rotWithShape="1">
              <a:gsLst>
                <a:gs pos="0">
                  <a:srgbClr val="9FE9AA"/>
                </a:gs>
                <a:gs pos="100000">
                  <a:srgbClr val="9FE9AA">
                    <a:gamma/>
                    <a:tint val="42353"/>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94" name="AutoShape 96"/>
            <p:cNvSpPr>
              <a:spLocks noChangeArrowheads="1"/>
            </p:cNvSpPr>
            <p:nvPr/>
          </p:nvSpPr>
          <p:spPr bwMode="gray">
            <a:xfrm>
              <a:off x="1238" y="2287"/>
              <a:ext cx="3312" cy="83"/>
            </a:xfrm>
            <a:prstGeom prst="roundRect">
              <a:avLst>
                <a:gd name="adj" fmla="val 50000"/>
              </a:avLst>
            </a:prstGeom>
            <a:gradFill rotWithShape="1">
              <a:gsLst>
                <a:gs pos="0">
                  <a:srgbClr val="4DC976">
                    <a:gamma/>
                    <a:tint val="33333"/>
                    <a:invGamma/>
                  </a:srgbClr>
                </a:gs>
                <a:gs pos="100000">
                  <a:srgbClr val="4DC976"/>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95" name="Text Box 97"/>
            <p:cNvSpPr txBox="1">
              <a:spLocks noChangeArrowheads="1"/>
            </p:cNvSpPr>
            <p:nvPr/>
          </p:nvSpPr>
          <p:spPr bwMode="gray">
            <a:xfrm>
              <a:off x="1785" y="2318"/>
              <a:ext cx="2672"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ru-RU" sz="2000" b="1" dirty="0" smtClean="0">
                  <a:solidFill>
                    <a:srgbClr val="000000"/>
                  </a:solidFill>
                </a:rPr>
                <a:t>Не высовываться в окна, люки, не открывать двери во время движения автомобиля</a:t>
              </a:r>
              <a:endParaRPr lang="en-US" sz="2000" b="1" dirty="0">
                <a:solidFill>
                  <a:srgbClr val="000000"/>
                </a:solidFill>
              </a:endParaRPr>
            </a:p>
          </p:txBody>
        </p:sp>
        <p:grpSp>
          <p:nvGrpSpPr>
            <p:cNvPr id="12" name="Group 98"/>
            <p:cNvGrpSpPr>
              <a:grpSpLocks/>
            </p:cNvGrpSpPr>
            <p:nvPr/>
          </p:nvGrpSpPr>
          <p:grpSpPr bwMode="auto">
            <a:xfrm>
              <a:off x="1451" y="2280"/>
              <a:ext cx="337" cy="333"/>
              <a:chOff x="1289" y="582"/>
              <a:chExt cx="668" cy="668"/>
            </a:xfrm>
          </p:grpSpPr>
          <p:sp>
            <p:nvSpPr>
              <p:cNvPr id="98" name="Oval 99"/>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99" name="Oval 100"/>
              <p:cNvSpPr>
                <a:spLocks noChangeArrowheads="1"/>
              </p:cNvSpPr>
              <p:nvPr/>
            </p:nvSpPr>
            <p:spPr bwMode="gray">
              <a:xfrm>
                <a:off x="1297" y="587"/>
                <a:ext cx="647"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100" name="Oval 10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101" name="Oval 102"/>
              <p:cNvSpPr>
                <a:spLocks noChangeArrowheads="1"/>
              </p:cNvSpPr>
              <p:nvPr/>
            </p:nvSpPr>
            <p:spPr bwMode="gray">
              <a:xfrm>
                <a:off x="1310" y="597"/>
                <a:ext cx="599"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102" name="Oval 103"/>
              <p:cNvSpPr>
                <a:spLocks noChangeArrowheads="1"/>
              </p:cNvSpPr>
              <p:nvPr/>
            </p:nvSpPr>
            <p:spPr bwMode="gray">
              <a:xfrm>
                <a:off x="1343" y="613"/>
                <a:ext cx="532" cy="48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grpSp>
        <p:sp>
          <p:nvSpPr>
            <p:cNvPr id="97" name="Text Box 104"/>
            <p:cNvSpPr txBox="1">
              <a:spLocks noChangeArrowheads="1"/>
            </p:cNvSpPr>
            <p:nvPr/>
          </p:nvSpPr>
          <p:spPr bwMode="gray">
            <a:xfrm>
              <a:off x="1497" y="2288"/>
              <a:ext cx="2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dirty="0">
                  <a:solidFill>
                    <a:srgbClr val="000000"/>
                  </a:solidFill>
                </a:rPr>
                <a:t>3</a:t>
              </a:r>
            </a:p>
          </p:txBody>
        </p:sp>
      </p:grpSp>
    </p:spTree>
    <p:extLst>
      <p:ext uri="{BB962C8B-B14F-4D97-AF65-F5344CB8AC3E}">
        <p14:creationId xmlns:p14="http://schemas.microsoft.com/office/powerpoint/2010/main" xmlns="" val="7817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ru-RU" dirty="0" smtClean="0">
                <a:solidFill>
                  <a:schemeClr val="tx1"/>
                </a:solidFill>
              </a:rPr>
              <a:t>Если ты любишь кататься на велосипеде, </a:t>
            </a:r>
            <a:br>
              <a:rPr lang="ru-RU" dirty="0" smtClean="0">
                <a:solidFill>
                  <a:schemeClr val="tx1"/>
                </a:solidFill>
              </a:rPr>
            </a:br>
            <a:r>
              <a:rPr lang="ru-RU" dirty="0" smtClean="0">
                <a:solidFill>
                  <a:schemeClr val="tx1"/>
                </a:solidFill>
              </a:rPr>
              <a:t>ты должен знать еще и эти правила</a:t>
            </a:r>
            <a:r>
              <a:rPr lang="ru-RU" dirty="0" smtClean="0"/>
              <a:t/>
            </a:r>
            <a:br>
              <a:rPr lang="ru-RU" dirty="0" smtClean="0"/>
            </a:br>
            <a:endParaRPr lang="ru-RU" dirty="0"/>
          </a:p>
        </p:txBody>
      </p:sp>
      <p:sp>
        <p:nvSpPr>
          <p:cNvPr id="3" name="Содержимое 2"/>
          <p:cNvSpPr>
            <a:spLocks noGrp="1"/>
          </p:cNvSpPr>
          <p:nvPr>
            <p:ph sz="half" idx="1"/>
          </p:nvPr>
        </p:nvSpPr>
        <p:spPr>
          <a:xfrm>
            <a:off x="914399" y="1059255"/>
            <a:ext cx="8039477" cy="3123446"/>
          </a:xfrm>
        </p:spPr>
        <p:txBody>
          <a:bodyPr>
            <a:normAutofit fontScale="92500" lnSpcReduction="10000"/>
          </a:bodyPr>
          <a:lstStyle/>
          <a:p>
            <a:r>
              <a:rPr lang="ru-RU" dirty="0" smtClean="0"/>
              <a:t>Движение велосипедистов в возрасте от 7 до 14 лет должно осуществляться только по тротуарам, пешеходным, велосипедным и велопешеходным дорожкам, а также в пределах пешеходных зон.</a:t>
            </a:r>
          </a:p>
          <a:p>
            <a:endParaRPr lang="ru-RU" dirty="0" smtClean="0"/>
          </a:p>
          <a:p>
            <a:r>
              <a:rPr lang="ru-RU" dirty="0" smtClean="0"/>
              <a:t>Если вы едете на велосипеде по тротуару, пешеходной дорожке, обочине, в пешеходных зонах, и это может быть опасно для других лиц, вы должны спешиться и идти рядом с велосипедом.  </a:t>
            </a:r>
          </a:p>
          <a:p>
            <a:endParaRPr lang="ru-RU" dirty="0" smtClean="0"/>
          </a:p>
          <a:p>
            <a:r>
              <a:rPr lang="ru-RU" dirty="0" smtClean="0"/>
              <a:t>Если ты едешь на велосипеде, то при переходе дороги тебе необходимо спешиться и везти велосипед рядом, пока снова не окажешься в пешеходной зоне. </a:t>
            </a:r>
          </a:p>
          <a:p>
            <a:endParaRPr lang="ru-RU" dirty="0" smtClean="0"/>
          </a:p>
          <a:p>
            <a:endParaRPr lang="ru-RU" dirty="0"/>
          </a:p>
        </p:txBody>
      </p:sp>
      <p:sp>
        <p:nvSpPr>
          <p:cNvPr id="6" name="Содержимое 5"/>
          <p:cNvSpPr>
            <a:spLocks noGrp="1"/>
          </p:cNvSpPr>
          <p:nvPr>
            <p:ph sz="half" idx="2"/>
          </p:nvPr>
        </p:nvSpPr>
        <p:spPr>
          <a:xfrm>
            <a:off x="280657" y="4246075"/>
            <a:ext cx="8274867" cy="1623070"/>
          </a:xfrm>
        </p:spPr>
        <p:txBody>
          <a:bodyPr>
            <a:normAutofit fontScale="92500" lnSpcReduction="10000"/>
          </a:bodyPr>
          <a:lstStyle/>
          <a:p>
            <a:pPr algn="ctr">
              <a:buNone/>
            </a:pPr>
            <a:r>
              <a:rPr lang="ru-RU" b="1" dirty="0" smtClean="0"/>
              <a:t>Не забудь одеть защитную экипировку и шлем, а также захвати светоотражающий элемент.</a:t>
            </a:r>
          </a:p>
          <a:p>
            <a:pPr algn="ctr"/>
            <a:endParaRPr lang="ru-RU" b="1" dirty="0" smtClean="0"/>
          </a:p>
          <a:p>
            <a:pPr algn="ctr">
              <a:buNone/>
            </a:pPr>
            <a:r>
              <a:rPr lang="ru-RU" b="1" dirty="0" smtClean="0"/>
              <a:t>Помни, что ты тоже участник дорожного движения и должен соблюдать правила, чтобы ты и твои близкие были в безопасности. </a:t>
            </a:r>
          </a:p>
          <a:p>
            <a:endParaRPr lang="ru-RU" dirty="0"/>
          </a:p>
        </p:txBody>
      </p:sp>
      <p:pic>
        <p:nvPicPr>
          <p:cNvPr id="7" name="Рисунок 6" descr="giphy.GIF"/>
          <p:cNvPicPr>
            <a:picLocks noChangeAspect="1"/>
          </p:cNvPicPr>
          <p:nvPr/>
        </p:nvPicPr>
        <p:blipFill>
          <a:blip r:embed="rId2" cstate="print"/>
          <a:stretch>
            <a:fillRect/>
          </a:stretch>
        </p:blipFill>
        <p:spPr>
          <a:xfrm>
            <a:off x="7496270" y="5257800"/>
            <a:ext cx="1484768" cy="1484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77778E-6 2.68795E-6 L -0.80746 0.00532 " pathEditMode="relative" rAng="0" ptsTypes="AA">
                                      <p:cBhvr>
                                        <p:cTn id="18" dur="500" fill="hold"/>
                                        <p:tgtEl>
                                          <p:spTgt spid="7"/>
                                        </p:tgtEl>
                                        <p:attrNameLst>
                                          <p:attrName>ppt_x</p:attrName>
                                          <p:attrName>ppt_y</p:attrName>
                                        </p:attrNameLst>
                                      </p:cBhvr>
                                      <p:rCtr x="-404" y="3"/>
                                    </p:animMotion>
                                  </p:childTnLst>
                                  <p:subTnLst>
                                    <p:set>
                                      <p:cBhvr override="childStyle">
                                        <p:cTn dur="1" fill="hold" display="0" masterRel="sameClick" afterEffect="1">
                                          <p:stCondLst>
                                            <p:cond evt="end" delay="0">
                                              <p:tn val="17"/>
                                            </p:cond>
                                          </p:stCondLst>
                                        </p:cTn>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linds(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linds(horizontal)">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mph" presetSubtype="2" fill="hold" grpId="1" nodeType="clickEffect">
                                  <p:stCondLst>
                                    <p:cond delay="0"/>
                                  </p:stCondLst>
                                  <p:childTnLst>
                                    <p:anim to="1.5" calcmode="lin" valueType="num">
                                      <p:cBhvr override="childStyle">
                                        <p:cTn id="32" dur="2000" fill="hold"/>
                                        <p:tgtEl>
                                          <p:spTgt spid="6">
                                            <p:txEl>
                                              <p:pRg st="0" end="0"/>
                                            </p:txEl>
                                          </p:spTgt>
                                        </p:tgtEl>
                                        <p:attrNameLst>
                                          <p:attrName>style.fontSize</p:attrName>
                                        </p:attrNameLst>
                                      </p:cBhvr>
                                    </p:anim>
                                  </p:childTnLst>
                                </p:cTn>
                              </p:par>
                            </p:childTnLst>
                          </p:cTn>
                        </p:par>
                      </p:childTnLst>
                    </p:cTn>
                  </p:par>
                  <p:par>
                    <p:cTn id="33" fill="hold">
                      <p:stCondLst>
                        <p:cond delay="indefinite"/>
                      </p:stCondLst>
                      <p:childTnLst>
                        <p:par>
                          <p:cTn id="34" fill="hold">
                            <p:stCondLst>
                              <p:cond delay="0"/>
                            </p:stCondLst>
                            <p:childTnLst>
                              <p:par>
                                <p:cTn id="35" presetID="4" presetClass="emph" presetSubtype="2" fill="hold" grpId="1" nodeType="clickEffect">
                                  <p:stCondLst>
                                    <p:cond delay="0"/>
                                  </p:stCondLst>
                                  <p:childTnLst>
                                    <p:anim to="1.5" calcmode="lin" valueType="num">
                                      <p:cBhvr override="childStyle">
                                        <p:cTn id="36" dur="2000" fill="hold"/>
                                        <p:tgtEl>
                                          <p:spTgt spid="6">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6"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5" name="TextBox 4"/>
          <p:cNvSpPr txBox="1"/>
          <p:nvPr/>
        </p:nvSpPr>
        <p:spPr>
          <a:xfrm>
            <a:off x="3465094" y="1905802"/>
            <a:ext cx="2454442" cy="3046988"/>
          </a:xfrm>
          <a:prstGeom prst="rect">
            <a:avLst/>
          </a:prstGeom>
          <a:noFill/>
        </p:spPr>
        <p:txBody>
          <a:bodyPr wrap="square" rtlCol="0">
            <a:spAutoFit/>
          </a:bodyPr>
          <a:lstStyle/>
          <a:p>
            <a:pPr algn="ctr"/>
            <a:r>
              <a:rPr lang="ru-RU" sz="3200" b="1" dirty="0" smtClean="0">
                <a:solidFill>
                  <a:srgbClr val="FF0000"/>
                </a:solidFill>
              </a:rPr>
              <a:t>Мы соблюдаем правила дорожного движения, а ты?</a:t>
            </a:r>
            <a:endParaRPr lang="ru-RU"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93821" y="217283"/>
            <a:ext cx="7408131" cy="6274052"/>
          </a:xfrm>
        </p:spPr>
        <p:txBody>
          <a:bodyPr>
            <a:normAutofit/>
          </a:bodyPr>
          <a:lstStyle/>
          <a:p>
            <a:pPr>
              <a:buNone/>
            </a:pPr>
            <a:r>
              <a:rPr lang="ru-RU" sz="3200" dirty="0" smtClean="0"/>
              <a:t>Запусти просмотр презентации</a:t>
            </a:r>
          </a:p>
          <a:p>
            <a:pPr>
              <a:buNone/>
            </a:pPr>
            <a:endParaRPr lang="ru-RU" sz="3200" dirty="0" smtClean="0"/>
          </a:p>
          <a:p>
            <a:pPr>
              <a:buNone/>
            </a:pPr>
            <a:r>
              <a:rPr lang="ru-RU" sz="3200" dirty="0" smtClean="0"/>
              <a:t>Для просмотра презентации не забывай нажимать на клавиатуре на кнопку </a:t>
            </a:r>
          </a:p>
          <a:p>
            <a:pPr>
              <a:buNone/>
            </a:pPr>
            <a:endParaRPr lang="ru-RU" sz="3200" dirty="0" smtClean="0"/>
          </a:p>
          <a:p>
            <a:pPr>
              <a:buNone/>
            </a:pPr>
            <a:r>
              <a:rPr lang="ru-RU" sz="3200" dirty="0" smtClean="0"/>
              <a:t>В презентации присутствуют вопросы, ответы на которые, мы уверены, ты знаешь, проверь себя, а затем нажми на </a:t>
            </a:r>
          </a:p>
          <a:p>
            <a:pPr>
              <a:buNone/>
            </a:pPr>
            <a:endParaRPr lang="ru-RU" sz="3200" dirty="0" smtClean="0"/>
          </a:p>
          <a:p>
            <a:pPr algn="ctr">
              <a:buNone/>
            </a:pPr>
            <a:r>
              <a:rPr lang="ru-RU" sz="3200" dirty="0" smtClean="0"/>
              <a:t>Мы надеемся, что тебе будет интересно, мы старались для тебя!</a:t>
            </a:r>
            <a:endParaRPr lang="ru-RU" sz="3200" dirty="0"/>
          </a:p>
        </p:txBody>
      </p:sp>
      <p:sp>
        <p:nvSpPr>
          <p:cNvPr id="4" name="Стрелка вправо 3"/>
          <p:cNvSpPr/>
          <p:nvPr/>
        </p:nvSpPr>
        <p:spPr>
          <a:xfrm>
            <a:off x="4282289" y="2308635"/>
            <a:ext cx="932507" cy="36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Стрелка вправо 4"/>
          <p:cNvSpPr/>
          <p:nvPr/>
        </p:nvSpPr>
        <p:spPr>
          <a:xfrm>
            <a:off x="4117818" y="4362262"/>
            <a:ext cx="932507" cy="362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1000" fill="hold"/>
                                        <p:tgtEl>
                                          <p:spTgt spid="5"/>
                                        </p:tgtEl>
                                        <p:attrNameLst>
                                          <p:attrName>ppt_x</p:attrName>
                                          <p:attrName>ppt_y</p:attrName>
                                        </p:attrNameLst>
                                      </p:cBhvr>
                                    </p:animMotion>
                                  </p:childTnLst>
                                  <p:subTnLst>
                                    <p:animClr>
                                      <p:cBhvr override="childStyle">
                                        <p:cTn dur="1" fill="hold" display="0" masterRel="nextClick" afterEffect="1"/>
                                        <p:tgtEl>
                                          <p:spTgt spid="5"/>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2259065" y="2578109"/>
            <a:ext cx="4967785" cy="1876607"/>
          </a:xfrm>
        </p:spPr>
        <p:txBody>
          <a:bodyPr>
            <a:noAutofit/>
          </a:bodyPr>
          <a:lstStyle/>
          <a:p>
            <a:r>
              <a:rPr 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Безопасное дорожное движение</a:t>
            </a:r>
            <a:endPar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Tree>
    <p:extLst>
      <p:ext uri="{BB962C8B-B14F-4D97-AF65-F5344CB8AC3E}">
        <p14:creationId xmlns:p14="http://schemas.microsoft.com/office/powerpoint/2010/main" xmlns="" val="1693832873"/>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74894" y="107576"/>
            <a:ext cx="5827058" cy="6037729"/>
          </a:xfrm>
        </p:spPr>
        <p:txBody>
          <a:bodyPr>
            <a:normAutofit/>
          </a:bodyPr>
          <a:lstStyle/>
          <a:p>
            <a:pPr algn="ctr">
              <a:buNone/>
            </a:pPr>
            <a:r>
              <a:rPr lang="ru-RU" sz="3000" dirty="0" smtClean="0"/>
              <a:t>Мы живем в большом городе, а в любом большом городе есть много дорог, по которым двигаются автомобили, автобусы, троллейбусы, трамваи, мотоциклисты и велосипедисты. </a:t>
            </a:r>
          </a:p>
          <a:p>
            <a:endParaRPr lang="ru-RU" sz="3000" dirty="0" smtClean="0"/>
          </a:p>
          <a:p>
            <a:r>
              <a:rPr lang="ru-RU" sz="3000" dirty="0" smtClean="0"/>
              <a:t>Как ты думаешь, почему машины не сталкиваются, как водители узнают, куда им ехать?</a:t>
            </a:r>
          </a:p>
          <a:p>
            <a:pPr>
              <a:buNone/>
            </a:pPr>
            <a:endParaRPr lang="ru-RU" sz="3000" dirty="0"/>
          </a:p>
        </p:txBody>
      </p:sp>
      <p:sp>
        <p:nvSpPr>
          <p:cNvPr id="4" name="Скругленный прямоугольник 3"/>
          <p:cNvSpPr/>
          <p:nvPr/>
        </p:nvSpPr>
        <p:spPr>
          <a:xfrm>
            <a:off x="3227029" y="4748808"/>
            <a:ext cx="4930588" cy="1532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Arial Black" pitchFamily="34" charset="0"/>
              </a:rPr>
              <a:t>Есть правила дорожного движения</a:t>
            </a:r>
            <a:endParaRPr lang="ru-RU" b="1" dirty="0">
              <a:latin typeface="Arial Black" pitchFamily="34" charset="0"/>
            </a:endParaRPr>
          </a:p>
        </p:txBody>
      </p:sp>
      <p:pic>
        <p:nvPicPr>
          <p:cNvPr id="5" name="Рисунок 4" descr="IMG-6269.JPG"/>
          <p:cNvPicPr>
            <a:picLocks noChangeAspect="1"/>
          </p:cNvPicPr>
          <p:nvPr/>
        </p:nvPicPr>
        <p:blipFill>
          <a:blip r:embed="rId2" cstate="print"/>
          <a:srcRect l="17195" t="10078" r="20906" b="45893"/>
          <a:stretch>
            <a:fillRect/>
          </a:stretch>
        </p:blipFill>
        <p:spPr>
          <a:xfrm>
            <a:off x="376517" y="1936376"/>
            <a:ext cx="2841812" cy="293145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0577" y="203760"/>
            <a:ext cx="6091376" cy="1682792"/>
          </a:xfrm>
        </p:spPr>
        <p:txBody>
          <a:bodyPr/>
          <a:lstStyle/>
          <a:p>
            <a:pPr algn="ctr"/>
            <a:r>
              <a:rPr lang="ru-RU" b="1" dirty="0" smtClean="0">
                <a:solidFill>
                  <a:schemeClr val="accent5">
                    <a:lumMod val="40000"/>
                    <a:lumOff val="60000"/>
                  </a:schemeClr>
                </a:solidFill>
              </a:rPr>
              <a:t>Кто должен соблюдать правила дорожного движения?</a:t>
            </a:r>
            <a:endParaRPr lang="ru-RU" b="1" dirty="0">
              <a:solidFill>
                <a:schemeClr val="accent5">
                  <a:lumMod val="40000"/>
                  <a:lumOff val="60000"/>
                </a:schemeClr>
              </a:solidFill>
            </a:endParaRPr>
          </a:p>
        </p:txBody>
      </p:sp>
      <p:grpSp>
        <p:nvGrpSpPr>
          <p:cNvPr id="29" name="Group 171"/>
          <p:cNvGrpSpPr>
            <a:grpSpLocks/>
          </p:cNvGrpSpPr>
          <p:nvPr/>
        </p:nvGrpSpPr>
        <p:grpSpPr bwMode="auto">
          <a:xfrm>
            <a:off x="1932296" y="4279923"/>
            <a:ext cx="5334000" cy="528637"/>
            <a:chOff x="1200" y="2739"/>
            <a:chExt cx="3360" cy="333"/>
          </a:xfrm>
        </p:grpSpPr>
        <p:sp>
          <p:nvSpPr>
            <p:cNvPr id="30" name="AutoShape 6"/>
            <p:cNvSpPr>
              <a:spLocks noChangeArrowheads="1"/>
            </p:cNvSpPr>
            <p:nvPr/>
          </p:nvSpPr>
          <p:spPr bwMode="gray">
            <a:xfrm>
              <a:off x="1200" y="2747"/>
              <a:ext cx="3360" cy="323"/>
            </a:xfrm>
            <a:prstGeom prst="roundRect">
              <a:avLst>
                <a:gd name="adj" fmla="val 16667"/>
              </a:avLst>
            </a:prstGeom>
            <a:gradFill rotWithShape="1">
              <a:gsLst>
                <a:gs pos="0">
                  <a:srgbClr val="80D4F2"/>
                </a:gs>
                <a:gs pos="100000">
                  <a:srgbClr val="80D4F2">
                    <a:gamma/>
                    <a:tint val="60784"/>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31" name="AutoShape 7"/>
            <p:cNvSpPr>
              <a:spLocks noChangeArrowheads="1"/>
            </p:cNvSpPr>
            <p:nvPr/>
          </p:nvSpPr>
          <p:spPr bwMode="gray">
            <a:xfrm>
              <a:off x="1229" y="2984"/>
              <a:ext cx="3312" cy="83"/>
            </a:xfrm>
            <a:prstGeom prst="roundRect">
              <a:avLst>
                <a:gd name="adj" fmla="val 50000"/>
              </a:avLst>
            </a:prstGeom>
            <a:gradFill rotWithShape="1">
              <a:gsLst>
                <a:gs pos="0">
                  <a:srgbClr val="ADE2F5"/>
                </a:gs>
                <a:gs pos="100000">
                  <a:srgbClr val="ADE2F5">
                    <a:gamma/>
                    <a:tint val="51373"/>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32" name="AutoShape 8"/>
            <p:cNvSpPr>
              <a:spLocks noChangeArrowheads="1"/>
            </p:cNvSpPr>
            <p:nvPr/>
          </p:nvSpPr>
          <p:spPr bwMode="gray">
            <a:xfrm>
              <a:off x="1229" y="2754"/>
              <a:ext cx="3312" cy="83"/>
            </a:xfrm>
            <a:prstGeom prst="roundRect">
              <a:avLst>
                <a:gd name="adj" fmla="val 50000"/>
              </a:avLst>
            </a:prstGeom>
            <a:gradFill rotWithShape="1">
              <a:gsLst>
                <a:gs pos="0">
                  <a:srgbClr val="80D4F2">
                    <a:gamma/>
                    <a:tint val="33333"/>
                    <a:invGamma/>
                  </a:srgbClr>
                </a:gs>
                <a:gs pos="100000">
                  <a:srgbClr val="80D4F2">
                    <a:alpha val="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33" name="Text Box 16"/>
            <p:cNvSpPr txBox="1">
              <a:spLocks noChangeArrowheads="1"/>
            </p:cNvSpPr>
            <p:nvPr/>
          </p:nvSpPr>
          <p:spPr bwMode="gray">
            <a:xfrm>
              <a:off x="1776" y="2785"/>
              <a:ext cx="201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2000" b="1" dirty="0" smtClean="0">
                  <a:solidFill>
                    <a:srgbClr val="000000"/>
                  </a:solidFill>
                </a:rPr>
                <a:t>Велосипедист</a:t>
              </a:r>
              <a:endParaRPr lang="en-US" sz="2000" b="1" dirty="0">
                <a:solidFill>
                  <a:srgbClr val="000000"/>
                </a:solidFill>
              </a:endParaRPr>
            </a:p>
          </p:txBody>
        </p:sp>
        <p:grpSp>
          <p:nvGrpSpPr>
            <p:cNvPr id="34" name="Group 105"/>
            <p:cNvGrpSpPr>
              <a:grpSpLocks/>
            </p:cNvGrpSpPr>
            <p:nvPr/>
          </p:nvGrpSpPr>
          <p:grpSpPr bwMode="auto">
            <a:xfrm>
              <a:off x="1440" y="2739"/>
              <a:ext cx="336" cy="333"/>
              <a:chOff x="1289" y="582"/>
              <a:chExt cx="668" cy="668"/>
            </a:xfrm>
          </p:grpSpPr>
          <p:sp>
            <p:nvSpPr>
              <p:cNvPr id="36" name="Oval 106"/>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37" name="Oval 107"/>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38" name="Oval 108"/>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39" name="Oval 109"/>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40" name="Oval 110"/>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grpSp>
        <p:sp>
          <p:nvSpPr>
            <p:cNvPr id="35" name="Text Box 111"/>
            <p:cNvSpPr txBox="1">
              <a:spLocks noChangeArrowheads="1"/>
            </p:cNvSpPr>
            <p:nvPr/>
          </p:nvSpPr>
          <p:spPr bwMode="gray">
            <a:xfrm>
              <a:off x="1488" y="2747"/>
              <a:ext cx="2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dirty="0">
                  <a:solidFill>
                    <a:srgbClr val="000000"/>
                  </a:solidFill>
                </a:rPr>
                <a:t>4</a:t>
              </a:r>
            </a:p>
          </p:txBody>
        </p:sp>
      </p:grpSp>
      <p:grpSp>
        <p:nvGrpSpPr>
          <p:cNvPr id="53" name="Group 173"/>
          <p:cNvGrpSpPr>
            <a:grpSpLocks/>
          </p:cNvGrpSpPr>
          <p:nvPr/>
        </p:nvGrpSpPr>
        <p:grpSpPr bwMode="auto">
          <a:xfrm>
            <a:off x="1932297" y="2789260"/>
            <a:ext cx="5334000" cy="528638"/>
            <a:chOff x="1200" y="1800"/>
            <a:chExt cx="3360" cy="333"/>
          </a:xfrm>
        </p:grpSpPr>
        <p:grpSp>
          <p:nvGrpSpPr>
            <p:cNvPr id="54" name="Group 129"/>
            <p:cNvGrpSpPr>
              <a:grpSpLocks/>
            </p:cNvGrpSpPr>
            <p:nvPr/>
          </p:nvGrpSpPr>
          <p:grpSpPr bwMode="auto">
            <a:xfrm>
              <a:off x="1440" y="1800"/>
              <a:ext cx="336" cy="333"/>
              <a:chOff x="1289" y="582"/>
              <a:chExt cx="668" cy="668"/>
            </a:xfrm>
          </p:grpSpPr>
          <p:sp>
            <p:nvSpPr>
              <p:cNvPr id="67" name="Oval 13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68" name="Oval 13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69" name="Oval 13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70" name="Oval 13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71" name="Oval 13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grpSp>
        <p:sp>
          <p:nvSpPr>
            <p:cNvPr id="55" name="Text Box 135"/>
            <p:cNvSpPr txBox="1">
              <a:spLocks noChangeArrowheads="1"/>
            </p:cNvSpPr>
            <p:nvPr/>
          </p:nvSpPr>
          <p:spPr bwMode="gray">
            <a:xfrm>
              <a:off x="1488" y="1808"/>
              <a:ext cx="2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dirty="0">
                  <a:solidFill>
                    <a:srgbClr val="000000"/>
                  </a:solidFill>
                </a:rPr>
                <a:t>1</a:t>
              </a:r>
            </a:p>
          </p:txBody>
        </p:sp>
        <p:sp>
          <p:nvSpPr>
            <p:cNvPr id="56" name="AutoShape 137"/>
            <p:cNvSpPr>
              <a:spLocks noChangeArrowheads="1"/>
            </p:cNvSpPr>
            <p:nvPr/>
          </p:nvSpPr>
          <p:spPr bwMode="gray">
            <a:xfrm>
              <a:off x="1200" y="1808"/>
              <a:ext cx="3360" cy="323"/>
            </a:xfrm>
            <a:prstGeom prst="roundRect">
              <a:avLst>
                <a:gd name="adj" fmla="val 16667"/>
              </a:avLst>
            </a:prstGeom>
            <a:gradFill rotWithShape="1">
              <a:gsLst>
                <a:gs pos="0">
                  <a:srgbClr val="E35E23"/>
                </a:gs>
                <a:gs pos="100000">
                  <a:srgbClr val="E35E23">
                    <a:gamma/>
                    <a:tint val="48627"/>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57" name="AutoShape 138"/>
            <p:cNvSpPr>
              <a:spLocks noChangeArrowheads="1"/>
            </p:cNvSpPr>
            <p:nvPr/>
          </p:nvSpPr>
          <p:spPr bwMode="gray">
            <a:xfrm>
              <a:off x="1229" y="2045"/>
              <a:ext cx="3312" cy="83"/>
            </a:xfrm>
            <a:prstGeom prst="roundRect">
              <a:avLst>
                <a:gd name="adj" fmla="val 50000"/>
              </a:avLst>
            </a:prstGeom>
            <a:gradFill rotWithShape="1">
              <a:gsLst>
                <a:gs pos="0">
                  <a:srgbClr val="F0AB8C"/>
                </a:gs>
                <a:gs pos="100000">
                  <a:srgbClr val="F0AB8C">
                    <a:gamma/>
                    <a:tint val="54510"/>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58" name="AutoShape 139"/>
            <p:cNvSpPr>
              <a:spLocks noChangeArrowheads="1"/>
            </p:cNvSpPr>
            <p:nvPr/>
          </p:nvSpPr>
          <p:spPr bwMode="gray">
            <a:xfrm>
              <a:off x="1229" y="1815"/>
              <a:ext cx="3312" cy="83"/>
            </a:xfrm>
            <a:prstGeom prst="roundRect">
              <a:avLst>
                <a:gd name="adj" fmla="val 50000"/>
              </a:avLst>
            </a:prstGeom>
            <a:gradFill rotWithShape="1">
              <a:gsLst>
                <a:gs pos="0">
                  <a:srgbClr val="F17943">
                    <a:gamma/>
                    <a:tint val="33333"/>
                    <a:invGamma/>
                  </a:srgbClr>
                </a:gs>
                <a:gs pos="100000">
                  <a:srgbClr val="F17943"/>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59" name="Text Box 140"/>
            <p:cNvSpPr txBox="1">
              <a:spLocks noChangeArrowheads="1"/>
            </p:cNvSpPr>
            <p:nvPr/>
          </p:nvSpPr>
          <p:spPr bwMode="gray">
            <a:xfrm>
              <a:off x="1776" y="1846"/>
              <a:ext cx="201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2000" b="1" dirty="0" smtClean="0">
                  <a:solidFill>
                    <a:srgbClr val="000000"/>
                  </a:solidFill>
                </a:rPr>
                <a:t>Пассажир</a:t>
              </a:r>
              <a:endParaRPr lang="en-US" sz="2000" b="1" dirty="0">
                <a:solidFill>
                  <a:srgbClr val="000000"/>
                </a:solidFill>
              </a:endParaRPr>
            </a:p>
          </p:txBody>
        </p:sp>
        <p:grpSp>
          <p:nvGrpSpPr>
            <p:cNvPr id="60" name="Group 141"/>
            <p:cNvGrpSpPr>
              <a:grpSpLocks/>
            </p:cNvGrpSpPr>
            <p:nvPr/>
          </p:nvGrpSpPr>
          <p:grpSpPr bwMode="auto">
            <a:xfrm>
              <a:off x="1440" y="1800"/>
              <a:ext cx="336" cy="333"/>
              <a:chOff x="1289" y="582"/>
              <a:chExt cx="668" cy="668"/>
            </a:xfrm>
          </p:grpSpPr>
          <p:sp>
            <p:nvSpPr>
              <p:cNvPr id="62" name="Oval 142"/>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63" name="Oval 14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64" name="Oval 14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65" name="Oval 14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66" name="Oval 14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grpSp>
        <p:sp>
          <p:nvSpPr>
            <p:cNvPr id="61" name="Text Box 147"/>
            <p:cNvSpPr txBox="1">
              <a:spLocks noChangeArrowheads="1"/>
            </p:cNvSpPr>
            <p:nvPr/>
          </p:nvSpPr>
          <p:spPr bwMode="gray">
            <a:xfrm>
              <a:off x="1488" y="1808"/>
              <a:ext cx="2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dirty="0">
                  <a:solidFill>
                    <a:srgbClr val="000000"/>
                  </a:solidFill>
                </a:rPr>
                <a:t>2</a:t>
              </a:r>
            </a:p>
          </p:txBody>
        </p:sp>
      </p:grpSp>
      <p:grpSp>
        <p:nvGrpSpPr>
          <p:cNvPr id="72" name="Group 168"/>
          <p:cNvGrpSpPr>
            <a:grpSpLocks/>
          </p:cNvGrpSpPr>
          <p:nvPr/>
        </p:nvGrpSpPr>
        <p:grpSpPr bwMode="auto">
          <a:xfrm>
            <a:off x="1932296" y="2065360"/>
            <a:ext cx="5334000" cy="528638"/>
            <a:chOff x="1200" y="1344"/>
            <a:chExt cx="3360" cy="333"/>
          </a:xfrm>
        </p:grpSpPr>
        <p:sp>
          <p:nvSpPr>
            <p:cNvPr id="73" name="AutoShape 113"/>
            <p:cNvSpPr>
              <a:spLocks noChangeArrowheads="1"/>
            </p:cNvSpPr>
            <p:nvPr/>
          </p:nvSpPr>
          <p:spPr bwMode="gray">
            <a:xfrm>
              <a:off x="1200" y="1352"/>
              <a:ext cx="3360" cy="323"/>
            </a:xfrm>
            <a:prstGeom prst="roundRect">
              <a:avLst>
                <a:gd name="adj" fmla="val 16667"/>
              </a:avLst>
            </a:prstGeom>
            <a:gradFill rotWithShape="1">
              <a:gsLst>
                <a:gs pos="0">
                  <a:srgbClr val="F2DE78"/>
                </a:gs>
                <a:gs pos="100000">
                  <a:srgbClr val="F2DE78">
                    <a:gamma/>
                    <a:tint val="39216"/>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74" name="AutoShape 114"/>
            <p:cNvSpPr>
              <a:spLocks noChangeArrowheads="1"/>
            </p:cNvSpPr>
            <p:nvPr/>
          </p:nvSpPr>
          <p:spPr bwMode="gray">
            <a:xfrm>
              <a:off x="1229" y="1589"/>
              <a:ext cx="3312" cy="83"/>
            </a:xfrm>
            <a:prstGeom prst="roundRect">
              <a:avLst>
                <a:gd name="adj" fmla="val 50000"/>
              </a:avLst>
            </a:prstGeom>
            <a:gradFill rotWithShape="1">
              <a:gsLst>
                <a:gs pos="0">
                  <a:srgbClr val="F8F6B4"/>
                </a:gs>
                <a:gs pos="100000">
                  <a:srgbClr val="F8F6B4">
                    <a:gamma/>
                    <a:tint val="27451"/>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75" name="AutoShape 115"/>
            <p:cNvSpPr>
              <a:spLocks noChangeArrowheads="1"/>
            </p:cNvSpPr>
            <p:nvPr/>
          </p:nvSpPr>
          <p:spPr bwMode="gray">
            <a:xfrm>
              <a:off x="1229" y="1359"/>
              <a:ext cx="3312" cy="83"/>
            </a:xfrm>
            <a:prstGeom prst="roundRect">
              <a:avLst>
                <a:gd name="adj" fmla="val 50000"/>
              </a:avLst>
            </a:prstGeom>
            <a:gradFill rotWithShape="1">
              <a:gsLst>
                <a:gs pos="0">
                  <a:srgbClr val="EDED85">
                    <a:gamma/>
                    <a:tint val="27451"/>
                    <a:invGamma/>
                  </a:srgbClr>
                </a:gs>
                <a:gs pos="100000">
                  <a:srgbClr val="EDED85"/>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76" name="Text Box 116"/>
            <p:cNvSpPr txBox="1">
              <a:spLocks noChangeArrowheads="1"/>
            </p:cNvSpPr>
            <p:nvPr/>
          </p:nvSpPr>
          <p:spPr bwMode="gray">
            <a:xfrm>
              <a:off x="1776" y="1390"/>
              <a:ext cx="201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2000" b="1" dirty="0" smtClean="0">
                  <a:solidFill>
                    <a:srgbClr val="000000"/>
                  </a:solidFill>
                </a:rPr>
                <a:t>Водитель</a:t>
              </a:r>
              <a:endParaRPr lang="en-US" sz="2000" b="1" dirty="0">
                <a:solidFill>
                  <a:srgbClr val="000000"/>
                </a:solidFill>
              </a:endParaRPr>
            </a:p>
          </p:txBody>
        </p:sp>
        <p:grpSp>
          <p:nvGrpSpPr>
            <p:cNvPr id="77" name="Group 152"/>
            <p:cNvGrpSpPr>
              <a:grpSpLocks/>
            </p:cNvGrpSpPr>
            <p:nvPr/>
          </p:nvGrpSpPr>
          <p:grpSpPr bwMode="auto">
            <a:xfrm>
              <a:off x="1440" y="1344"/>
              <a:ext cx="336" cy="333"/>
              <a:chOff x="1289" y="582"/>
              <a:chExt cx="668" cy="668"/>
            </a:xfrm>
          </p:grpSpPr>
          <p:sp>
            <p:nvSpPr>
              <p:cNvPr id="86" name="Oval 153"/>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87" name="Oval 154"/>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88" name="Oval 155"/>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89" name="Oval 156"/>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90" name="Oval 157"/>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grpSp>
        <p:sp>
          <p:nvSpPr>
            <p:cNvPr id="78" name="Text Box 158"/>
            <p:cNvSpPr txBox="1">
              <a:spLocks noChangeArrowheads="1"/>
            </p:cNvSpPr>
            <p:nvPr/>
          </p:nvSpPr>
          <p:spPr bwMode="gray">
            <a:xfrm>
              <a:off x="1488" y="1352"/>
              <a:ext cx="2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dirty="0">
                  <a:solidFill>
                    <a:srgbClr val="000000"/>
                  </a:solidFill>
                </a:rPr>
                <a:t>1</a:t>
              </a:r>
            </a:p>
          </p:txBody>
        </p:sp>
        <p:grpSp>
          <p:nvGrpSpPr>
            <p:cNvPr id="79" name="Group 159"/>
            <p:cNvGrpSpPr>
              <a:grpSpLocks/>
            </p:cNvGrpSpPr>
            <p:nvPr/>
          </p:nvGrpSpPr>
          <p:grpSpPr bwMode="auto">
            <a:xfrm>
              <a:off x="1440" y="1344"/>
              <a:ext cx="336" cy="333"/>
              <a:chOff x="1289" y="582"/>
              <a:chExt cx="668" cy="668"/>
            </a:xfrm>
          </p:grpSpPr>
          <p:sp>
            <p:nvSpPr>
              <p:cNvPr id="81" name="Oval 16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82" name="Oval 16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83" name="Oval 16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84" name="Oval 16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85" name="Oval 16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grpSp>
        <p:sp>
          <p:nvSpPr>
            <p:cNvPr id="80" name="Text Box 165"/>
            <p:cNvSpPr txBox="1">
              <a:spLocks noChangeArrowheads="1"/>
            </p:cNvSpPr>
            <p:nvPr/>
          </p:nvSpPr>
          <p:spPr bwMode="gray">
            <a:xfrm>
              <a:off x="1488" y="1352"/>
              <a:ext cx="2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dirty="0">
                  <a:solidFill>
                    <a:srgbClr val="000000"/>
                  </a:solidFill>
                </a:rPr>
                <a:t>1</a:t>
              </a:r>
            </a:p>
          </p:txBody>
        </p:sp>
      </p:grpSp>
      <p:grpSp>
        <p:nvGrpSpPr>
          <p:cNvPr id="91" name="Group 174"/>
          <p:cNvGrpSpPr>
            <a:grpSpLocks/>
          </p:cNvGrpSpPr>
          <p:nvPr/>
        </p:nvGrpSpPr>
        <p:grpSpPr bwMode="auto">
          <a:xfrm>
            <a:off x="1946584" y="3551260"/>
            <a:ext cx="5334000" cy="528638"/>
            <a:chOff x="1209" y="2280"/>
            <a:chExt cx="3360" cy="333"/>
          </a:xfrm>
        </p:grpSpPr>
        <p:sp>
          <p:nvSpPr>
            <p:cNvPr id="92" name="AutoShape 94"/>
            <p:cNvSpPr>
              <a:spLocks noChangeArrowheads="1"/>
            </p:cNvSpPr>
            <p:nvPr/>
          </p:nvSpPr>
          <p:spPr bwMode="gray">
            <a:xfrm>
              <a:off x="1209" y="2280"/>
              <a:ext cx="3360" cy="323"/>
            </a:xfrm>
            <a:prstGeom prst="roundRect">
              <a:avLst>
                <a:gd name="adj" fmla="val 16667"/>
              </a:avLst>
            </a:prstGeom>
            <a:gradFill rotWithShape="1">
              <a:gsLst>
                <a:gs pos="0">
                  <a:srgbClr val="48BE67"/>
                </a:gs>
                <a:gs pos="100000">
                  <a:srgbClr val="48BE67">
                    <a:gamma/>
                    <a:tint val="36471"/>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93" name="AutoShape 95"/>
            <p:cNvSpPr>
              <a:spLocks noChangeArrowheads="1"/>
            </p:cNvSpPr>
            <p:nvPr/>
          </p:nvSpPr>
          <p:spPr bwMode="gray">
            <a:xfrm>
              <a:off x="1238" y="2517"/>
              <a:ext cx="3312" cy="83"/>
            </a:xfrm>
            <a:prstGeom prst="roundRect">
              <a:avLst>
                <a:gd name="adj" fmla="val 50000"/>
              </a:avLst>
            </a:prstGeom>
            <a:gradFill rotWithShape="1">
              <a:gsLst>
                <a:gs pos="0">
                  <a:srgbClr val="9FE9AA"/>
                </a:gs>
                <a:gs pos="100000">
                  <a:srgbClr val="9FE9AA">
                    <a:gamma/>
                    <a:tint val="42353"/>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94" name="AutoShape 96"/>
            <p:cNvSpPr>
              <a:spLocks noChangeArrowheads="1"/>
            </p:cNvSpPr>
            <p:nvPr/>
          </p:nvSpPr>
          <p:spPr bwMode="gray">
            <a:xfrm>
              <a:off x="1238" y="2287"/>
              <a:ext cx="3312" cy="83"/>
            </a:xfrm>
            <a:prstGeom prst="roundRect">
              <a:avLst>
                <a:gd name="adj" fmla="val 50000"/>
              </a:avLst>
            </a:prstGeom>
            <a:gradFill rotWithShape="1">
              <a:gsLst>
                <a:gs pos="0">
                  <a:srgbClr val="4DC976">
                    <a:gamma/>
                    <a:tint val="33333"/>
                    <a:invGamma/>
                  </a:srgbClr>
                </a:gs>
                <a:gs pos="100000">
                  <a:srgbClr val="4DC976"/>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dirty="0"/>
            </a:p>
          </p:txBody>
        </p:sp>
        <p:sp>
          <p:nvSpPr>
            <p:cNvPr id="95" name="Text Box 97"/>
            <p:cNvSpPr txBox="1">
              <a:spLocks noChangeArrowheads="1"/>
            </p:cNvSpPr>
            <p:nvPr/>
          </p:nvSpPr>
          <p:spPr bwMode="gray">
            <a:xfrm>
              <a:off x="1785" y="2318"/>
              <a:ext cx="2016"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ru-RU" sz="2000" b="1" dirty="0" smtClean="0">
                  <a:solidFill>
                    <a:srgbClr val="000000"/>
                  </a:solidFill>
                </a:rPr>
                <a:t>Пешеход</a:t>
              </a:r>
              <a:endParaRPr lang="en-US" sz="2000" b="1" dirty="0">
                <a:solidFill>
                  <a:srgbClr val="000000"/>
                </a:solidFill>
              </a:endParaRPr>
            </a:p>
          </p:txBody>
        </p:sp>
        <p:grpSp>
          <p:nvGrpSpPr>
            <p:cNvPr id="96" name="Group 98"/>
            <p:cNvGrpSpPr>
              <a:grpSpLocks/>
            </p:cNvGrpSpPr>
            <p:nvPr/>
          </p:nvGrpSpPr>
          <p:grpSpPr bwMode="auto">
            <a:xfrm>
              <a:off x="1449" y="2280"/>
              <a:ext cx="336" cy="333"/>
              <a:chOff x="1289" y="582"/>
              <a:chExt cx="668" cy="668"/>
            </a:xfrm>
          </p:grpSpPr>
          <p:sp>
            <p:nvSpPr>
              <p:cNvPr id="98" name="Oval 99"/>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ru-RU" dirty="0"/>
              </a:p>
            </p:txBody>
          </p:sp>
          <p:sp>
            <p:nvSpPr>
              <p:cNvPr id="99" name="Oval 10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100" name="Oval 10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101" name="Oval 10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sp>
            <p:nvSpPr>
              <p:cNvPr id="102" name="Oval 10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ru-RU" dirty="0"/>
              </a:p>
            </p:txBody>
          </p:sp>
        </p:grpSp>
        <p:sp>
          <p:nvSpPr>
            <p:cNvPr id="97" name="Text Box 104"/>
            <p:cNvSpPr txBox="1">
              <a:spLocks noChangeArrowheads="1"/>
            </p:cNvSpPr>
            <p:nvPr/>
          </p:nvSpPr>
          <p:spPr bwMode="gray">
            <a:xfrm>
              <a:off x="1497" y="2288"/>
              <a:ext cx="2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dirty="0">
                  <a:solidFill>
                    <a:srgbClr val="000000"/>
                  </a:solidFill>
                </a:rPr>
                <a:t>3</a:t>
              </a:r>
            </a:p>
          </p:txBody>
        </p:sp>
      </p:grpSp>
      <p:sp>
        <p:nvSpPr>
          <p:cNvPr id="104" name="Скругленный прямоугольник 103"/>
          <p:cNvSpPr/>
          <p:nvPr/>
        </p:nvSpPr>
        <p:spPr>
          <a:xfrm>
            <a:off x="2000539" y="5164262"/>
            <a:ext cx="5066523" cy="1250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Правильно, правила дорожного движения должны соблюдать все участники дорожного движения</a:t>
            </a:r>
          </a:p>
          <a:p>
            <a:pPr algn="ctr"/>
            <a:endParaRPr lang="ru-RU" dirty="0"/>
          </a:p>
        </p:txBody>
      </p:sp>
    </p:spTree>
    <p:extLst>
      <p:ext uri="{BB962C8B-B14F-4D97-AF65-F5344CB8AC3E}">
        <p14:creationId xmlns:p14="http://schemas.microsoft.com/office/powerpoint/2010/main" xmlns="" val="7817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ppt_x"/>
                                          </p:val>
                                        </p:tav>
                                        <p:tav tm="100000">
                                          <p:val>
                                            <p:strVal val="#ppt_x"/>
                                          </p:val>
                                        </p:tav>
                                      </p:tavLst>
                                    </p:anim>
                                    <p:anim calcmode="lin" valueType="num">
                                      <p:cBhvr additive="base">
                                        <p:cTn id="1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ppt_x"/>
                                          </p:val>
                                        </p:tav>
                                        <p:tav tm="100000">
                                          <p:val>
                                            <p:strVal val="#ppt_x"/>
                                          </p:val>
                                        </p:tav>
                                      </p:tavLst>
                                    </p:anim>
                                    <p:anim calcmode="lin" valueType="num">
                                      <p:cBhvr additive="base">
                                        <p:cTn id="20"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Заголовок 1"/>
          <p:cNvSpPr>
            <a:spLocks noGrp="1"/>
          </p:cNvSpPr>
          <p:nvPr>
            <p:ph type="title"/>
          </p:nvPr>
        </p:nvSpPr>
        <p:spPr>
          <a:xfrm>
            <a:off x="211756" y="203760"/>
            <a:ext cx="8690197" cy="1211154"/>
          </a:xfrm>
        </p:spPr>
        <p:txBody>
          <a:bodyPr>
            <a:noAutofit/>
          </a:bodyPr>
          <a:lstStyle/>
          <a:p>
            <a:pPr algn="ctr"/>
            <a:r>
              <a:rPr lang="ru-RU" sz="4400" b="1" dirty="0" smtClean="0">
                <a:solidFill>
                  <a:srgbClr val="002060"/>
                </a:solidFill>
              </a:rPr>
              <a:t>В чем опасность автомобиля?</a:t>
            </a:r>
            <a:endParaRPr lang="ru-RU" sz="4400" b="1" dirty="0">
              <a:solidFill>
                <a:srgbClr val="002060"/>
              </a:solidFill>
            </a:endParaRPr>
          </a:p>
        </p:txBody>
      </p:sp>
      <p:pic>
        <p:nvPicPr>
          <p:cNvPr id="17" name="Содержимое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29131" b="6125"/>
          <a:stretch/>
        </p:blipFill>
        <p:spPr>
          <a:xfrm>
            <a:off x="973346" y="1059413"/>
            <a:ext cx="7230845" cy="3483711"/>
          </a:xfrm>
          <a:prstGeom prst="rect">
            <a:avLst/>
          </a:prstGeom>
        </p:spPr>
      </p:pic>
      <p:pic>
        <p:nvPicPr>
          <p:cNvPr id="18" name="Рисунок 17" descr="Cars_logo3.png"/>
          <p:cNvPicPr>
            <a:picLocks noChangeAspect="1"/>
          </p:cNvPicPr>
          <p:nvPr/>
        </p:nvPicPr>
        <p:blipFill>
          <a:blip r:embed="rId3" cstate="print"/>
          <a:stretch>
            <a:fillRect/>
          </a:stretch>
        </p:blipFill>
        <p:spPr>
          <a:xfrm>
            <a:off x="637520" y="4026254"/>
            <a:ext cx="8253969" cy="2831746"/>
          </a:xfrm>
          <a:prstGeom prst="rect">
            <a:avLst/>
          </a:prstGeom>
        </p:spPr>
      </p:pic>
      <p:sp>
        <p:nvSpPr>
          <p:cNvPr id="19" name="TextBox 18"/>
          <p:cNvSpPr txBox="1"/>
          <p:nvPr/>
        </p:nvSpPr>
        <p:spPr>
          <a:xfrm>
            <a:off x="4061861" y="1828801"/>
            <a:ext cx="1203157" cy="369332"/>
          </a:xfrm>
          <a:prstGeom prst="rect">
            <a:avLst/>
          </a:prstGeom>
          <a:noFill/>
        </p:spPr>
        <p:txBody>
          <a:bodyPr wrap="square" rtlCol="0">
            <a:spAutoFit/>
          </a:bodyPr>
          <a:lstStyle/>
          <a:p>
            <a:pPr algn="ctr"/>
            <a:r>
              <a:rPr lang="ru-RU" b="1" dirty="0" smtClean="0">
                <a:solidFill>
                  <a:schemeClr val="bg1"/>
                </a:solidFill>
              </a:rPr>
              <a:t>скорость</a:t>
            </a:r>
            <a:endParaRPr lang="ru-RU" b="1" dirty="0">
              <a:solidFill>
                <a:schemeClr val="bg1"/>
              </a:solidFill>
            </a:endParaRPr>
          </a:p>
        </p:txBody>
      </p:sp>
      <p:sp>
        <p:nvSpPr>
          <p:cNvPr id="20" name="TextBox 19"/>
          <p:cNvSpPr txBox="1"/>
          <p:nvPr/>
        </p:nvSpPr>
        <p:spPr>
          <a:xfrm>
            <a:off x="2321860" y="2563907"/>
            <a:ext cx="1056608" cy="507831"/>
          </a:xfrm>
          <a:prstGeom prst="rect">
            <a:avLst/>
          </a:prstGeom>
          <a:noFill/>
        </p:spPr>
        <p:txBody>
          <a:bodyPr wrap="square" rtlCol="0">
            <a:spAutoFit/>
          </a:bodyPr>
          <a:lstStyle/>
          <a:p>
            <a:pPr algn="ctr"/>
            <a:r>
              <a:rPr lang="ru-RU" sz="900" b="1" dirty="0" smtClean="0">
                <a:solidFill>
                  <a:schemeClr val="bg1"/>
                </a:solidFill>
              </a:rPr>
              <a:t>Невозможность быстро остановиться</a:t>
            </a:r>
            <a:endParaRPr lang="ru-RU" sz="900" b="1" dirty="0">
              <a:solidFill>
                <a:schemeClr val="bg1"/>
              </a:solidFill>
            </a:endParaRPr>
          </a:p>
        </p:txBody>
      </p:sp>
      <p:sp>
        <p:nvSpPr>
          <p:cNvPr id="21" name="TextBox 20"/>
          <p:cNvSpPr txBox="1"/>
          <p:nvPr/>
        </p:nvSpPr>
        <p:spPr>
          <a:xfrm>
            <a:off x="5764306" y="2581835"/>
            <a:ext cx="1228165" cy="400110"/>
          </a:xfrm>
          <a:prstGeom prst="rect">
            <a:avLst/>
          </a:prstGeom>
          <a:noFill/>
        </p:spPr>
        <p:txBody>
          <a:bodyPr wrap="square" rtlCol="0">
            <a:spAutoFit/>
          </a:bodyPr>
          <a:lstStyle/>
          <a:p>
            <a:pPr algn="ctr"/>
            <a:r>
              <a:rPr lang="ru-RU" sz="1000" dirty="0" smtClean="0">
                <a:solidFill>
                  <a:schemeClr val="bg1"/>
                </a:solidFill>
              </a:rPr>
              <a:t>Невнимательность водителя</a:t>
            </a:r>
            <a:endParaRPr lang="ru-RU" sz="1000" dirty="0">
              <a:solidFill>
                <a:schemeClr val="bg1"/>
              </a:solidFill>
            </a:endParaRPr>
          </a:p>
        </p:txBody>
      </p:sp>
      <p:sp>
        <p:nvSpPr>
          <p:cNvPr id="9" name="TextBox 8"/>
          <p:cNvSpPr txBox="1"/>
          <p:nvPr/>
        </p:nvSpPr>
        <p:spPr>
          <a:xfrm>
            <a:off x="1667436" y="3702424"/>
            <a:ext cx="762000" cy="400110"/>
          </a:xfrm>
          <a:prstGeom prst="rect">
            <a:avLst/>
          </a:prstGeom>
          <a:noFill/>
        </p:spPr>
        <p:txBody>
          <a:bodyPr wrap="square" rtlCol="0">
            <a:spAutoFit/>
          </a:bodyPr>
          <a:lstStyle/>
          <a:p>
            <a:pPr algn="ctr"/>
            <a:r>
              <a:rPr lang="ru-RU" sz="1000" b="1" dirty="0" smtClean="0">
                <a:solidFill>
                  <a:schemeClr val="bg1"/>
                </a:solidFill>
              </a:rPr>
              <a:t>Большой вес</a:t>
            </a:r>
            <a:endParaRPr lang="ru-RU" sz="1000" b="1" dirty="0">
              <a:solidFill>
                <a:schemeClr val="bg1"/>
              </a:solidFill>
            </a:endParaRPr>
          </a:p>
        </p:txBody>
      </p:sp>
      <p:sp>
        <p:nvSpPr>
          <p:cNvPr id="10" name="TextBox 9"/>
          <p:cNvSpPr txBox="1"/>
          <p:nvPr/>
        </p:nvSpPr>
        <p:spPr>
          <a:xfrm>
            <a:off x="6651812" y="3610137"/>
            <a:ext cx="995083" cy="553998"/>
          </a:xfrm>
          <a:prstGeom prst="rect">
            <a:avLst/>
          </a:prstGeom>
          <a:noFill/>
        </p:spPr>
        <p:txBody>
          <a:bodyPr wrap="square" rtlCol="0" anchor="ctr">
            <a:spAutoFit/>
          </a:bodyPr>
          <a:lstStyle/>
          <a:p>
            <a:pPr algn="ctr"/>
            <a:r>
              <a:rPr lang="ru-RU" sz="1000" b="1" dirty="0" smtClean="0">
                <a:solidFill>
                  <a:schemeClr val="bg1"/>
                </a:solidFill>
              </a:rPr>
              <a:t>Большие размеры машины</a:t>
            </a:r>
            <a:endParaRPr lang="ru-RU" sz="1000" b="1" dirty="0">
              <a:solidFill>
                <a:schemeClr val="bg1"/>
              </a:solidFill>
            </a:endParaRPr>
          </a:p>
        </p:txBody>
      </p:sp>
    </p:spTree>
    <p:extLst>
      <p:ext uri="{BB962C8B-B14F-4D97-AF65-F5344CB8AC3E}">
        <p14:creationId xmlns:p14="http://schemas.microsoft.com/office/powerpoint/2010/main" xmlns="" val="396947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ru-RU" sz="2800" dirty="0" smtClean="0"/>
              <a:t>Водитель не способен на 100 % контролировать движение автомобиля. Он, как любой человек, может отвлечься, либо не суметь быстро отреагировать на неожиданную ситуацию на дороге. Так, например, добиться немедленной остановки в случае экстренного торможения, если кто-то внезапно выбежал на дорогу, начал перебегать дорогу на красный свет или в неположенном месте.</a:t>
            </a:r>
          </a:p>
          <a:p>
            <a:pPr algn="ctr">
              <a:buNone/>
            </a:pPr>
            <a:endParaRPr lang="ru-RU" sz="2800" dirty="0" smtClean="0"/>
          </a:p>
          <a:p>
            <a:pPr algn="ctr">
              <a:buNone/>
            </a:pPr>
            <a:r>
              <a:rPr lang="ru-RU" sz="2800" dirty="0" smtClean="0"/>
              <a:t> Поэтому относиться к автомобилям нужно с особенной осторожностью.</a:t>
            </a:r>
          </a:p>
          <a:p>
            <a:pPr algn="ctr"/>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452" y="203760"/>
            <a:ext cx="6139502" cy="1127498"/>
          </a:xfrm>
        </p:spPr>
        <p:txBody>
          <a:bodyPr/>
          <a:lstStyle/>
          <a:p>
            <a:r>
              <a:rPr lang="ru-RU" b="1" dirty="0" smtClean="0">
                <a:solidFill>
                  <a:srgbClr val="0070C0"/>
                </a:solidFill>
              </a:rPr>
              <a:t>О чем важно помнить пешеходу?</a:t>
            </a:r>
            <a:endParaRPr lang="ru-RU" b="1" dirty="0">
              <a:solidFill>
                <a:srgbClr val="0070C0"/>
              </a:solidFill>
            </a:endParaRPr>
          </a:p>
        </p:txBody>
      </p:sp>
      <p:sp>
        <p:nvSpPr>
          <p:cNvPr id="3" name="Содержимое 2"/>
          <p:cNvSpPr>
            <a:spLocks noGrp="1"/>
          </p:cNvSpPr>
          <p:nvPr>
            <p:ph idx="1"/>
          </p:nvPr>
        </p:nvSpPr>
        <p:spPr>
          <a:xfrm>
            <a:off x="693019" y="1771048"/>
            <a:ext cx="8208934" cy="4374257"/>
          </a:xfrm>
        </p:spPr>
        <p:txBody>
          <a:bodyPr/>
          <a:lstStyle/>
          <a:p>
            <a:r>
              <a:rPr lang="ru-RU" sz="2800" dirty="0" smtClean="0">
                <a:solidFill>
                  <a:schemeClr val="accent5">
                    <a:lumMod val="40000"/>
                    <a:lumOff val="60000"/>
                  </a:schemeClr>
                </a:solidFill>
              </a:rPr>
              <a:t>Может двигаться по тротуару, пешеходным дорожкам,  обочине дороги</a:t>
            </a:r>
          </a:p>
          <a:p>
            <a:r>
              <a:rPr lang="ru-RU" sz="2800" dirty="0" smtClean="0">
                <a:solidFill>
                  <a:schemeClr val="accent5">
                    <a:lumMod val="40000"/>
                    <a:lumOff val="60000"/>
                  </a:schemeClr>
                </a:solidFill>
              </a:rPr>
              <a:t>При движении по обочине пешеход должен идти навстречу движению транспортным средств</a:t>
            </a:r>
          </a:p>
          <a:p>
            <a:r>
              <a:rPr lang="ru-RU" sz="2800" dirty="0" smtClean="0">
                <a:solidFill>
                  <a:schemeClr val="accent5">
                    <a:lumMod val="40000"/>
                    <a:lumOff val="60000"/>
                  </a:schemeClr>
                </a:solidFill>
              </a:rPr>
              <a:t>В темное время суток иметь светоотражатели</a:t>
            </a:r>
          </a:p>
          <a:p>
            <a:r>
              <a:rPr lang="ru-RU" sz="2800" dirty="0" smtClean="0">
                <a:solidFill>
                  <a:schemeClr val="accent5">
                    <a:lumMod val="40000"/>
                    <a:lumOff val="60000"/>
                  </a:schemeClr>
                </a:solidFill>
              </a:rPr>
              <a:t>Переходить дорогу только по наземным пешеходным переходам на зеленый сигнал светофора,  либо пользоваться подземным пешеходным переходом</a:t>
            </a:r>
          </a:p>
          <a:p>
            <a:endParaRPr lang="ru-RU"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7204" y="203760"/>
            <a:ext cx="6004749" cy="1127498"/>
          </a:xfrm>
        </p:spPr>
        <p:txBody>
          <a:bodyPr/>
          <a:lstStyle/>
          <a:p>
            <a:endParaRPr lang="ru-RU" dirty="0"/>
          </a:p>
        </p:txBody>
      </p:sp>
      <p:pic>
        <p:nvPicPr>
          <p:cNvPr id="4" name="Содержимое 3" descr="плакат-13-Правила-дорожного-движения-цвета-светофора.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635</Words>
  <Application>Microsoft Office PowerPoint</Application>
  <PresentationFormat>Экран (4:3)</PresentationFormat>
  <Paragraphs>77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Прокуратура Калининского района  Санкт-Петербурга разъясняет</vt:lpstr>
      <vt:lpstr>Слайд 2</vt:lpstr>
      <vt:lpstr>Безопасное дорожное движение</vt:lpstr>
      <vt:lpstr>Слайд 4</vt:lpstr>
      <vt:lpstr>Кто должен соблюдать правила дорожного движения?</vt:lpstr>
      <vt:lpstr>В чем опасность автомобиля?</vt:lpstr>
      <vt:lpstr>Слайд 7</vt:lpstr>
      <vt:lpstr>О чем важно помнить пешеходу?</vt:lpstr>
      <vt:lpstr>Слайд 9</vt:lpstr>
      <vt:lpstr>А если светофора нет, как понять где можно перейти дорогу?</vt:lpstr>
      <vt:lpstr>Посмотри на картинку и ответь что важно НЕ делать на пешеходном переходе?</vt:lpstr>
      <vt:lpstr>А как правильно пользоваться зеброй?  Можно ли в любой момент выходить на нее? </vt:lpstr>
      <vt:lpstr>Кому уступают дорогу не только машины, но и пешеходы?</vt:lpstr>
      <vt:lpstr>Как нужно вести себя, когда вы едете в машине, как пассажир?</vt:lpstr>
      <vt:lpstr>Если ты любишь кататься на велосипеде,  ты должен знать еще и эти правила </vt:lpstr>
      <vt:lpstr>Слайд 16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Полина Бугаенко</cp:lastModifiedBy>
  <cp:revision>86</cp:revision>
  <dcterms:created xsi:type="dcterms:W3CDTF">2014-11-21T11:00:06Z</dcterms:created>
  <dcterms:modified xsi:type="dcterms:W3CDTF">2020-04-13T09:57:47Z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